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4"/>
  </p:notes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9" r:id="rId14"/>
    <p:sldId id="270" r:id="rId15"/>
    <p:sldId id="271" r:id="rId16"/>
    <p:sldId id="268" r:id="rId17"/>
    <p:sldId id="272" r:id="rId18"/>
    <p:sldId id="277"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86" autoAdjust="0"/>
    <p:restoredTop sz="75551" autoAdjust="0"/>
  </p:normalViewPr>
  <p:slideViewPr>
    <p:cSldViewPr snapToGrid="0">
      <p:cViewPr varScale="1">
        <p:scale>
          <a:sx n="92" d="100"/>
          <a:sy n="92" d="100"/>
        </p:scale>
        <p:origin x="900" y="78"/>
      </p:cViewPr>
      <p:guideLst>
        <p:guide orient="horz" pos="2160"/>
        <p:guide pos="3840"/>
      </p:guideLst>
    </p:cSldViewPr>
  </p:slideViewPr>
  <p:outlineViewPr>
    <p:cViewPr>
      <p:scale>
        <a:sx n="33" d="100"/>
        <a:sy n="33" d="100"/>
      </p:scale>
      <p:origin x="0" y="-13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28A17-4A3C-483E-B12B-82CA56595642}" type="datetimeFigureOut">
              <a:rPr lang="en-GB" smtClean="0"/>
              <a:pPr/>
              <a:t>11/05/2016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3FD71-DD54-4DD0-BB05-C7CAC16F545F}" type="slidenum">
              <a:rPr lang="en-GB" smtClean="0"/>
              <a:pPr/>
              <a:t>‹#›</a:t>
            </a:fld>
            <a:endParaRPr lang="en-GB"/>
          </a:p>
        </p:txBody>
      </p:sp>
    </p:spTree>
    <p:extLst>
      <p:ext uri="{BB962C8B-B14F-4D97-AF65-F5344CB8AC3E}">
        <p14:creationId xmlns:p14="http://schemas.microsoft.com/office/powerpoint/2010/main" val="1220196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a theme for this presentation I</a:t>
            </a:r>
            <a:r>
              <a:rPr lang="en-GB" baseline="0" dirty="0" smtClean="0"/>
              <a:t> have picked Curiosity Mars Rover. I think it is pretty amazing that there is a robot on another planet many miles away - taking selfies. </a:t>
            </a:r>
          </a:p>
          <a:p>
            <a:r>
              <a:rPr lang="en-GB" baseline="0" dirty="0" smtClean="0"/>
              <a:t>Scientific work is also important. </a:t>
            </a:r>
          </a:p>
          <a:p>
            <a:r>
              <a:rPr lang="en-GB" baseline="0" dirty="0" smtClean="0"/>
              <a:t>Also Mars is cool – the only planet populated by robots.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2</a:t>
            </a:fld>
            <a:endParaRPr lang="en-GB"/>
          </a:p>
        </p:txBody>
      </p:sp>
    </p:spTree>
    <p:extLst>
      <p:ext uri="{BB962C8B-B14F-4D97-AF65-F5344CB8AC3E}">
        <p14:creationId xmlns:p14="http://schemas.microsoft.com/office/powerpoint/2010/main" val="727419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After the refactoring we have couples of classes that are highly specialized and have</a:t>
            </a:r>
            <a:r>
              <a:rPr lang="en-GB" baseline="0" dirty="0" smtClean="0"/>
              <a:t> very narrow responsibility. Queries are passing parameters. </a:t>
            </a:r>
            <a:r>
              <a:rPr lang="en-GB" baseline="0" dirty="0" err="1" smtClean="0"/>
              <a:t>QueryHandlers</a:t>
            </a:r>
            <a:r>
              <a:rPr lang="en-GB" baseline="0" dirty="0" smtClean="0"/>
              <a:t> are processing these queries. </a:t>
            </a:r>
          </a:p>
          <a:p>
            <a:r>
              <a:rPr lang="en-GB" baseline="0" dirty="0" smtClean="0"/>
              <a:t>Each query is separated into a separate class and they are no longer coupled with each other. So if you want to change the storage for one single query – all other classes don’t care and are not affected.</a:t>
            </a:r>
          </a:p>
          <a:p>
            <a:r>
              <a:rPr lang="en-GB" baseline="0" dirty="0" smtClean="0"/>
              <a:t>Once we have introduced mediator abstraction layer, it is extremely easy to replace with a mock object for your tests.</a:t>
            </a:r>
          </a:p>
          <a:p>
            <a:r>
              <a:rPr lang="en-GB" baseline="0" dirty="0" smtClean="0"/>
              <a:t>Interfaces are extremely narrow – a single method – we are not forcing any unwanted interface method on the implementation or a client.</a:t>
            </a:r>
          </a:p>
          <a:p>
            <a:r>
              <a:rPr lang="en-GB" baseline="0" dirty="0" smtClean="0"/>
              <a:t>And all of those are only working when the dependencies are injected. This approach would not work without DI.</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12</a:t>
            </a:fld>
            <a:endParaRPr lang="en-GB"/>
          </a:p>
        </p:txBody>
      </p:sp>
    </p:spTree>
    <p:extLst>
      <p:ext uri="{BB962C8B-B14F-4D97-AF65-F5344CB8AC3E}">
        <p14:creationId xmlns:p14="http://schemas.microsoft.com/office/powerpoint/2010/main" val="245127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think it is pretty! And pretty amazing to</a:t>
            </a:r>
            <a:r>
              <a:rPr lang="en-GB" baseline="0" dirty="0" smtClean="0"/>
              <a:t> get this image. </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13</a:t>
            </a:fld>
            <a:endParaRPr lang="en-GB"/>
          </a:p>
        </p:txBody>
      </p:sp>
    </p:spTree>
    <p:extLst>
      <p:ext uri="{BB962C8B-B14F-4D97-AF65-F5344CB8AC3E}">
        <p14:creationId xmlns:p14="http://schemas.microsoft.com/office/powerpoint/2010/main" val="295939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Taken on July 14,</a:t>
            </a:r>
            <a:r>
              <a:rPr lang="en-GB" baseline="0" dirty="0" smtClean="0"/>
              <a:t> 2015, downloaded to Earth on 13</a:t>
            </a:r>
            <a:r>
              <a:rPr lang="en-GB" baseline="30000" dirty="0" smtClean="0"/>
              <a:t>th</a:t>
            </a:r>
            <a:r>
              <a:rPr lang="en-GB" baseline="0" dirty="0" smtClean="0"/>
              <a:t> of Sept. Think about the connection speed!</a:t>
            </a:r>
          </a:p>
          <a:p>
            <a:r>
              <a:rPr lang="en-GB" baseline="0" dirty="0" smtClean="0"/>
              <a:t>This scene is about 780miles across. Length of UK is 874 miles. So this scene is slightly smaller than the UK. I can almost see Ben Nevis right here!</a:t>
            </a:r>
          </a:p>
          <a:p>
            <a:endParaRPr lang="en-GB" baseline="0" dirty="0" smtClean="0"/>
          </a:p>
          <a:p>
            <a:r>
              <a:rPr lang="en-GB" baseline="0" dirty="0" smtClean="0"/>
              <a:t>By the way, that white stuff you see is probably </a:t>
            </a:r>
            <a:r>
              <a:rPr lang="en-GB" baseline="0" dirty="0" smtClean="0"/>
              <a:t>nitrogen snow drifts. It is so cold there, nitrogen freezes over and falls down as snow!</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14</a:t>
            </a:fld>
            <a:endParaRPr lang="en-GB"/>
          </a:p>
        </p:txBody>
      </p:sp>
    </p:spTree>
    <p:extLst>
      <p:ext uri="{BB962C8B-B14F-4D97-AF65-F5344CB8AC3E}">
        <p14:creationId xmlns:p14="http://schemas.microsoft.com/office/powerpoint/2010/main" val="169548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have done a lot work</a:t>
            </a:r>
            <a:r>
              <a:rPr lang="en-GB" baseline="0" dirty="0" smtClean="0"/>
              <a:t> to refactor our existing code into something that looks like more work to implement. But there are a lot of benefits to this code. Every single class implemented is sticking with principles of SOLID: narrow responsibility, to add functionality no need to modify the class. Handler interfaces have only a single method. If you are into a functional programming, this implementation can be translated into a function: a lot of handler functions with similar signature.</a:t>
            </a:r>
          </a:p>
          <a:p>
            <a:endParaRPr lang="en-GB" baseline="0" dirty="0" smtClean="0"/>
          </a:p>
          <a:p>
            <a:r>
              <a:rPr lang="en-GB" baseline="0" dirty="0" smtClean="0"/>
              <a:t>We have only 6 interfaces that cover most of the cases in the domain: limited number of abstractions lead to a cleaner code.</a:t>
            </a:r>
          </a:p>
          <a:p>
            <a:r>
              <a:rPr lang="en-GB" baseline="0" dirty="0" smtClean="0"/>
              <a:t>Consumers have only one dependency – Mediator. </a:t>
            </a:r>
          </a:p>
          <a:p>
            <a:r>
              <a:rPr lang="en-GB" baseline="0" dirty="0" smtClean="0"/>
              <a:t>Since there are only a handful of interfaces, now we can implement Decorator pattern with ease.</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17</a:t>
            </a:fld>
            <a:endParaRPr lang="en-GB"/>
          </a:p>
        </p:txBody>
      </p:sp>
    </p:spTree>
    <p:extLst>
      <p:ext uri="{BB962C8B-B14F-4D97-AF65-F5344CB8AC3E}">
        <p14:creationId xmlns:p14="http://schemas.microsoft.com/office/powerpoint/2010/main" val="4092358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Because we are separating</a:t>
            </a:r>
            <a:r>
              <a:rPr lang="en-GB" baseline="0" dirty="0" smtClean="0"/>
              <a:t> our commands (or queries) from their handler, we can have multiple implementations for handlers. And in different cases you can replace the handlers at runtime. </a:t>
            </a:r>
          </a:p>
          <a:p>
            <a:r>
              <a:rPr lang="en-GB" baseline="0" dirty="0" smtClean="0"/>
              <a:t>One of the examples is a multi-tenancy application that has custom implementations depending on a tenant: most of the tenants get default implementation, but tenants with own implementation get that substituted by DI container. </a:t>
            </a:r>
          </a:p>
          <a:p>
            <a:r>
              <a:rPr lang="en-GB" baseline="0" dirty="0" smtClean="0"/>
              <a:t>Also DI container will provide one or another handler depending on the toggle flags in your application configuration. This will save you a lot of extra if-statements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18</a:t>
            </a:fld>
            <a:endParaRPr lang="en-GB"/>
          </a:p>
        </p:txBody>
      </p:sp>
    </p:spTree>
    <p:extLst>
      <p:ext uri="{BB962C8B-B14F-4D97-AF65-F5344CB8AC3E}">
        <p14:creationId xmlns:p14="http://schemas.microsoft.com/office/powerpoint/2010/main" val="399707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Decorator is also known</a:t>
            </a:r>
            <a:r>
              <a:rPr lang="en-GB" baseline="0" dirty="0" smtClean="0"/>
              <a:t> as a Wrapper. And it is literally wrapping your code and does something extra in addition to what your code is already doing. The good thing is that decorator can be implemented without touching your actual code you would like to wrap. Also the consuming code stays the same – the magic happens in aggregate root where the objects are composed.</a:t>
            </a:r>
          </a:p>
          <a:p>
            <a:endParaRPr lang="en-GB" baseline="0" dirty="0" smtClean="0"/>
          </a:p>
          <a:p>
            <a:r>
              <a:rPr lang="en-GB" baseline="0" dirty="0" smtClean="0"/>
              <a:t>Because this is called a Wrapper, this pattern can be related to an actual plastic wrapper around some product you buy in a supermarket. Wrapper adds additional functionality – adding a handle so you can curry a box easier. Wrapper can add protection from damage. Wrapper can have some information printed on it and so on.</a:t>
            </a:r>
          </a:p>
          <a:p>
            <a:endParaRPr lang="en-GB" baseline="0" dirty="0" smtClean="0"/>
          </a:p>
          <a:p>
            <a:r>
              <a:rPr lang="en-GB" baseline="0" dirty="0" smtClean="0"/>
              <a:t>This </a:t>
            </a:r>
            <a:r>
              <a:rPr lang="en-GB" baseline="0" dirty="0" smtClean="0"/>
              <a:t>pattern is very powerful as no changes are required for your code or consuming code. The only problem can be – if you have multiple interfaces (like </a:t>
            </a:r>
            <a:r>
              <a:rPr lang="en-GB" baseline="0" dirty="0" err="1" smtClean="0"/>
              <a:t>ITrainingService</a:t>
            </a:r>
            <a:r>
              <a:rPr lang="en-GB" baseline="0" dirty="0" smtClean="0"/>
              <a:t> you have seen earlier) it’ll be very tiresome to add the same wrapper around every interface in your system.</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19</a:t>
            </a:fld>
            <a:endParaRPr lang="en-GB"/>
          </a:p>
        </p:txBody>
      </p:sp>
    </p:spTree>
    <p:extLst>
      <p:ext uri="{BB962C8B-B14F-4D97-AF65-F5344CB8AC3E}">
        <p14:creationId xmlns:p14="http://schemas.microsoft.com/office/powerpoint/2010/main" val="1197959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CQRS has a limited number of</a:t>
            </a:r>
            <a:r>
              <a:rPr lang="en-GB" baseline="0" dirty="0" smtClean="0"/>
              <a:t> interfaces thus making a decorator pattern very easy to implement, as you need only one class to wrap around all commands. And you are done – all your commands will have that code around them executed every time your commands are executed.</a:t>
            </a:r>
          </a:p>
          <a:p>
            <a:r>
              <a:rPr lang="en-GB" baseline="0" dirty="0" smtClean="0"/>
              <a:t>You can chain decorators together one inside the other, thus giving yourself a pipeline of execution for your commands or queries. And this is a great way to add Cross-Cutting concerns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20</a:t>
            </a:fld>
            <a:endParaRPr lang="en-GB"/>
          </a:p>
        </p:txBody>
      </p:sp>
    </p:spTree>
    <p:extLst>
      <p:ext uri="{BB962C8B-B14F-4D97-AF65-F5344CB8AC3E}">
        <p14:creationId xmlns:p14="http://schemas.microsoft.com/office/powerpoint/2010/main" val="104543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21</a:t>
            </a:fld>
            <a:endParaRPr lang="en-GB"/>
          </a:p>
        </p:txBody>
      </p:sp>
    </p:spTree>
    <p:extLst>
      <p:ext uri="{BB962C8B-B14F-4D97-AF65-F5344CB8AC3E}">
        <p14:creationId xmlns:p14="http://schemas.microsoft.com/office/powerpoint/2010/main" val="49127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CQS is not a typo.</a:t>
            </a:r>
            <a:r>
              <a:rPr lang="en-GB" baseline="0" dirty="0" smtClean="0"/>
              <a:t> CQS is a Command Query Separation. This is a general principle in programming. And this is an underlying idea in CQRS</a:t>
            </a:r>
            <a:endParaRPr lang="en-GB" dirty="0" smtClean="0"/>
          </a:p>
          <a:p>
            <a:r>
              <a:rPr lang="en-GB" dirty="0" smtClean="0"/>
              <a:t>Most likely you are already doing this. It</a:t>
            </a:r>
            <a:r>
              <a:rPr lang="en-GB" baseline="0" dirty="0" smtClean="0"/>
              <a:t> is a very good programming practice to do one thing at a time. </a:t>
            </a:r>
          </a:p>
          <a:p>
            <a:r>
              <a:rPr lang="en-GB" baseline="0" dirty="0" smtClean="0"/>
              <a:t>Doing both in one function leads to a confusion and bugs.</a:t>
            </a:r>
            <a:endParaRPr lang="en-GB" dirty="0" smtClean="0"/>
          </a:p>
          <a:p>
            <a:r>
              <a:rPr lang="en-GB" dirty="0" smtClean="0"/>
              <a:t>Code Sample 1 – Separate Reads From</a:t>
            </a:r>
            <a:r>
              <a:rPr lang="en-GB" baseline="0" dirty="0" smtClean="0"/>
              <a:t> Writes</a:t>
            </a:r>
          </a:p>
        </p:txBody>
      </p:sp>
      <p:sp>
        <p:nvSpPr>
          <p:cNvPr id="4" name="Slide Number Placeholder 3"/>
          <p:cNvSpPr>
            <a:spLocks noGrp="1"/>
          </p:cNvSpPr>
          <p:nvPr>
            <p:ph type="sldNum" sz="quarter" idx="10"/>
          </p:nvPr>
        </p:nvSpPr>
        <p:spPr/>
        <p:txBody>
          <a:bodyPr/>
          <a:lstStyle/>
          <a:p>
            <a:fld id="{0A53FD71-DD54-4DD0-BB05-C7CAC16F545F}" type="slidenum">
              <a:rPr lang="en-GB" smtClean="0"/>
              <a:pPr/>
              <a:t>3</a:t>
            </a:fld>
            <a:endParaRPr lang="en-GB"/>
          </a:p>
        </p:txBody>
      </p:sp>
    </p:spTree>
    <p:extLst>
      <p:ext uri="{BB962C8B-B14F-4D97-AF65-F5344CB8AC3E}">
        <p14:creationId xmlns:p14="http://schemas.microsoft.com/office/powerpoint/2010/main" val="3064325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queries are not supposed</a:t>
            </a:r>
            <a:r>
              <a:rPr lang="en-GB" baseline="0" dirty="0" smtClean="0"/>
              <a:t> to do any writing, they should not change the state of the system. And a query implemented in the spirit of CQS can be executed multiple times without any side effects (possibly performance can be affected but this is a separate matter).</a:t>
            </a:r>
          </a:p>
          <a:p>
            <a:r>
              <a:rPr lang="en-GB" dirty="0" smtClean="0"/>
              <a:t>Commands on the other</a:t>
            </a:r>
            <a:r>
              <a:rPr lang="en-GB" baseline="0" dirty="0" smtClean="0"/>
              <a:t> hands can also be idempotent but do not have to be. Some commands can initiate interactions with external systems, like sending an email or executing external API  commands.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4</a:t>
            </a:fld>
            <a:endParaRPr lang="en-GB"/>
          </a:p>
        </p:txBody>
      </p:sp>
    </p:spTree>
    <p:extLst>
      <p:ext uri="{BB962C8B-B14F-4D97-AF65-F5344CB8AC3E}">
        <p14:creationId xmlns:p14="http://schemas.microsoft.com/office/powerpoint/2010/main" val="158666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CQRS is more</a:t>
            </a:r>
            <a:r>
              <a:rPr lang="en-GB" baseline="0" dirty="0" smtClean="0"/>
              <a:t> a pattern rather than a principle. A pattern applicable to the object (classes) that are doing reading and writing. CQS places reads and writes into different methods of the same class. CQRS goes further with the separation and places read method into separate class from the write method.</a:t>
            </a:r>
          </a:p>
          <a:p>
            <a:endParaRPr lang="en-GB" baseline="0" dirty="0" smtClean="0"/>
          </a:p>
          <a:p>
            <a:r>
              <a:rPr lang="en-GB" baseline="0" dirty="0" smtClean="0"/>
              <a:t>In the first code sample if we are working with in-memory dictionary, it is </a:t>
            </a:r>
            <a:r>
              <a:rPr lang="en-GB" baseline="0" dirty="0" smtClean="0"/>
              <a:t>of a </a:t>
            </a:r>
            <a:r>
              <a:rPr lang="en-GB" baseline="0" dirty="0" smtClean="0"/>
              <a:t>little value to place read and write operations into separate classes. </a:t>
            </a:r>
          </a:p>
          <a:p>
            <a:r>
              <a:rPr lang="en-GB" baseline="0" dirty="0" smtClean="0"/>
              <a:t>However, if we are storing these attributes in an external Key-Value Store, it makes sense to extract each method into different classes as different approaches might be required.</a:t>
            </a:r>
          </a:p>
        </p:txBody>
      </p:sp>
      <p:sp>
        <p:nvSpPr>
          <p:cNvPr id="4" name="Slide Number Placeholder 3"/>
          <p:cNvSpPr>
            <a:spLocks noGrp="1"/>
          </p:cNvSpPr>
          <p:nvPr>
            <p:ph type="sldNum" sz="quarter" idx="10"/>
          </p:nvPr>
        </p:nvSpPr>
        <p:spPr/>
        <p:txBody>
          <a:bodyPr/>
          <a:lstStyle/>
          <a:p>
            <a:fld id="{0A53FD71-DD54-4DD0-BB05-C7CAC16F545F}" type="slidenum">
              <a:rPr lang="en-GB" smtClean="0"/>
              <a:pPr/>
              <a:t>5</a:t>
            </a:fld>
            <a:endParaRPr lang="en-GB"/>
          </a:p>
        </p:txBody>
      </p:sp>
    </p:spTree>
    <p:extLst>
      <p:ext uri="{BB962C8B-B14F-4D97-AF65-F5344CB8AC3E}">
        <p14:creationId xmlns:p14="http://schemas.microsoft.com/office/powerpoint/2010/main" val="350551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User</a:t>
            </a:r>
            <a:r>
              <a:rPr lang="en-GB" baseline="0" dirty="0" smtClean="0"/>
              <a:t> executes operations in UI, UI passes control to </a:t>
            </a:r>
            <a:r>
              <a:rPr lang="en-GB" baseline="0" dirty="0" err="1" smtClean="0"/>
              <a:t>IPersonService</a:t>
            </a:r>
            <a:r>
              <a:rPr lang="en-GB" baseline="0" dirty="0" smtClean="0"/>
              <a:t> or </a:t>
            </a:r>
            <a:r>
              <a:rPr lang="en-GB" baseline="0" dirty="0" err="1" smtClean="0"/>
              <a:t>IProductService</a:t>
            </a:r>
            <a:r>
              <a:rPr lang="en-GB" baseline="0" dirty="0" smtClean="0"/>
              <a:t> that does validation, writing and reading</a:t>
            </a:r>
            <a:r>
              <a:rPr lang="en-GB" baseline="0" dirty="0" smtClean="0"/>
              <a:t>.</a:t>
            </a:r>
          </a:p>
          <a:p>
            <a:endParaRPr lang="en-GB" baseline="0" dirty="0" smtClean="0"/>
          </a:p>
          <a:p>
            <a:r>
              <a:rPr lang="en-GB" baseline="0" dirty="0" smtClean="0"/>
              <a:t>Application consists of a soup of repositories, services – reading, writing and validation is distributed between all these services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6</a:t>
            </a:fld>
            <a:endParaRPr lang="en-GB"/>
          </a:p>
        </p:txBody>
      </p:sp>
    </p:spTree>
    <p:extLst>
      <p:ext uri="{BB962C8B-B14F-4D97-AF65-F5344CB8AC3E}">
        <p14:creationId xmlns:p14="http://schemas.microsoft.com/office/powerpoint/2010/main" val="54196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Queries are not mixed</a:t>
            </a:r>
            <a:r>
              <a:rPr lang="en-GB" baseline="0" dirty="0" smtClean="0"/>
              <a:t> with commands</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7</a:t>
            </a:fld>
            <a:endParaRPr lang="en-GB"/>
          </a:p>
        </p:txBody>
      </p:sp>
    </p:spTree>
    <p:extLst>
      <p:ext uri="{BB962C8B-B14F-4D97-AF65-F5344CB8AC3E}">
        <p14:creationId xmlns:p14="http://schemas.microsoft.com/office/powerpoint/2010/main" val="774546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articles will tell in</a:t>
            </a:r>
            <a:r>
              <a:rPr lang="en-GB" baseline="0" dirty="0" smtClean="0"/>
              <a:t> order to get proper CQRS, </a:t>
            </a:r>
            <a:r>
              <a:rPr lang="en-GB" dirty="0" smtClean="0"/>
              <a:t>you</a:t>
            </a:r>
            <a:r>
              <a:rPr lang="en-GB" baseline="0" dirty="0" smtClean="0"/>
              <a:t> need to write to one model and read from another model. Here models can be tables, databases, servers, files – anything that can hold data. This means that you need to create some process that does data transformation from write-model into the read state.</a:t>
            </a:r>
          </a:p>
          <a:p>
            <a:endParaRPr lang="en-GB" baseline="0" dirty="0" smtClean="0"/>
          </a:p>
          <a:p>
            <a:r>
              <a:rPr lang="en-GB" baseline="0" dirty="0" smtClean="0"/>
              <a:t>Having a separate read-model means that it is not 100% up to date – the data is stale. But even if you read data from the same model as you write, the data becomes stale as soon as it is displayed to a user. So embrace it and accept that user will always see stale data, so there is no big issue!</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8</a:t>
            </a:fld>
            <a:endParaRPr lang="en-GB"/>
          </a:p>
        </p:txBody>
      </p:sp>
    </p:spTree>
    <p:extLst>
      <p:ext uri="{BB962C8B-B14F-4D97-AF65-F5344CB8AC3E}">
        <p14:creationId xmlns:p14="http://schemas.microsoft.com/office/powerpoint/2010/main" val="25756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Complex reports</a:t>
            </a:r>
            <a:r>
              <a:rPr lang="en-GB" baseline="0" dirty="0" smtClean="0"/>
              <a:t> will highly benefit from separate read-models – see code sample. Which of the queries is going to be faster?</a:t>
            </a:r>
          </a:p>
          <a:p>
            <a:endParaRPr lang="en-GB" dirty="0" smtClean="0"/>
          </a:p>
          <a:p>
            <a:r>
              <a:rPr lang="en-GB" dirty="0" smtClean="0"/>
              <a:t>One</a:t>
            </a:r>
            <a:r>
              <a:rPr lang="en-GB" baseline="0" dirty="0" smtClean="0"/>
              <a:t> of the examples is NoSQL and running reports. NoSQL (the ones I used) is pretty bad for complex reporting (either performance or API complexity).</a:t>
            </a:r>
          </a:p>
          <a:p>
            <a:r>
              <a:rPr lang="en-GB" baseline="0" dirty="0" smtClean="0"/>
              <a:t>But data from NoSQL can be </a:t>
            </a:r>
            <a:r>
              <a:rPr lang="en-GB" baseline="0" dirty="0" err="1" smtClean="0"/>
              <a:t>denormalised</a:t>
            </a:r>
            <a:r>
              <a:rPr lang="en-GB" baseline="0" dirty="0" smtClean="0"/>
              <a:t> into format suitable for reporting and stored in a RDB =&gt; Boom! Now we are having the best from the both worlds!</a:t>
            </a:r>
          </a:p>
          <a:p>
            <a:endParaRPr lang="en-GB" baseline="0" dirty="0" smtClean="0"/>
          </a:p>
          <a:p>
            <a:r>
              <a:rPr lang="en-GB" baseline="0" dirty="0" smtClean="0"/>
              <a:t>But beware. Adding a separate read model adds a lot more work and complexity. You need to think about eventual consistency, actor that does the </a:t>
            </a:r>
            <a:r>
              <a:rPr lang="en-GB" baseline="0" dirty="0" err="1" smtClean="0"/>
              <a:t>denormalisation</a:t>
            </a:r>
            <a:r>
              <a:rPr lang="en-GB" baseline="0" dirty="0" smtClean="0"/>
              <a:t>, etc.</a:t>
            </a:r>
          </a:p>
          <a:p>
            <a:endParaRPr lang="en-GB" baseline="0" dirty="0" smtClean="0"/>
          </a:p>
          <a:p>
            <a:r>
              <a:rPr lang="en-GB" baseline="0" dirty="0" smtClean="0"/>
              <a:t>Also separating the models allows to do different performance tuning for different operations. Usually there are more Reads than Writes. And with a single model you can optimise your system to do reads, but when occasional write operation comes in, everything stalls. Think of an index in a SQL Database. The more indexes on the table, the faster different queries are going to run. But the more indexes, the slower </a:t>
            </a:r>
            <a:r>
              <a:rPr lang="en-GB" baseline="0" dirty="0" smtClean="0"/>
              <a:t>update </a:t>
            </a:r>
            <a:r>
              <a:rPr lang="en-GB" baseline="0" dirty="0" smtClean="0"/>
              <a:t>commands are going to be executed because on update all these indexes need to be updated.</a:t>
            </a:r>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9</a:t>
            </a:fld>
            <a:endParaRPr lang="en-GB"/>
          </a:p>
        </p:txBody>
      </p:sp>
    </p:spTree>
    <p:extLst>
      <p:ext uri="{BB962C8B-B14F-4D97-AF65-F5344CB8AC3E}">
        <p14:creationId xmlns:p14="http://schemas.microsoft.com/office/powerpoint/2010/main" val="286803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Event Sourcing</a:t>
            </a:r>
            <a:r>
              <a:rPr lang="en-GB" baseline="0" dirty="0" smtClean="0"/>
              <a:t> is a technique when the information about a domain object is stored as a set of events: </a:t>
            </a:r>
            <a:r>
              <a:rPr lang="en-GB" baseline="0" dirty="0" err="1" smtClean="0"/>
              <a:t>ProductCreated</a:t>
            </a:r>
            <a:r>
              <a:rPr lang="en-GB" baseline="0" dirty="0" smtClean="0"/>
              <a:t>, </a:t>
            </a:r>
            <a:r>
              <a:rPr lang="en-GB" baseline="0" dirty="0" err="1" smtClean="0"/>
              <a:t>ProductNameChanged</a:t>
            </a:r>
            <a:r>
              <a:rPr lang="en-GB" baseline="0" dirty="0" smtClean="0"/>
              <a:t>, </a:t>
            </a:r>
            <a:r>
              <a:rPr lang="en-GB" baseline="0" dirty="0" err="1" smtClean="0"/>
              <a:t>ProductDepricated</a:t>
            </a:r>
            <a:r>
              <a:rPr lang="en-GB" baseline="0" dirty="0" smtClean="0"/>
              <a:t>, etc. </a:t>
            </a:r>
          </a:p>
          <a:p>
            <a:r>
              <a:rPr lang="en-GB" baseline="0" dirty="0" smtClean="0"/>
              <a:t>When an actor needs to see information about a product all the events are read in order and the full picture is restored. </a:t>
            </a:r>
          </a:p>
          <a:p>
            <a:r>
              <a:rPr lang="en-GB" baseline="0" dirty="0" smtClean="0"/>
              <a:t>Think of Git – every check-in is an event. The resulting source code on your machine is a snapshot – a read model if you like. Very much separation read and write models.</a:t>
            </a:r>
          </a:p>
          <a:p>
            <a:endParaRPr lang="en-GB" baseline="0" dirty="0" smtClean="0"/>
          </a:p>
          <a:p>
            <a:r>
              <a:rPr lang="en-GB" baseline="0" dirty="0" smtClean="0"/>
              <a:t>DDD is advocating to have your software designed around the business needs. Now think about commands </a:t>
            </a:r>
            <a:r>
              <a:rPr lang="en-GB" baseline="0" dirty="0" err="1" smtClean="0"/>
              <a:t>CustomerChangedNameCommand</a:t>
            </a:r>
            <a:r>
              <a:rPr lang="en-GB" baseline="0" dirty="0" smtClean="0"/>
              <a:t> or </a:t>
            </a:r>
            <a:r>
              <a:rPr lang="en-GB" baseline="0" dirty="0" err="1" smtClean="0"/>
              <a:t>EmployeeChangeOfContractCommand</a:t>
            </a:r>
            <a:r>
              <a:rPr lang="en-GB" baseline="0" dirty="0" smtClean="0"/>
              <a:t>. These are very much domain oriented. And every command usually matches a single screen on UI.</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A53FD71-DD54-4DD0-BB05-C7CAC16F545F}" type="slidenum">
              <a:rPr lang="en-GB" smtClean="0"/>
              <a:pPr/>
              <a:t>10</a:t>
            </a:fld>
            <a:endParaRPr lang="en-GB"/>
          </a:p>
        </p:txBody>
      </p:sp>
    </p:spTree>
    <p:extLst>
      <p:ext uri="{BB962C8B-B14F-4D97-AF65-F5344CB8AC3E}">
        <p14:creationId xmlns:p14="http://schemas.microsoft.com/office/powerpoint/2010/main" val="379890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4014589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88328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26772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399086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393884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249855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35892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876980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410869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82361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8DABEF-3508-4841-96AD-9D2C1234161B}" type="datetimeFigureOut">
              <a:rPr lang="en-GB" smtClean="0"/>
              <a:pPr/>
              <a:t>11/05/2016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938EFA-450A-4B92-A5D0-87D5CAB1650C}" type="slidenum">
              <a:rPr lang="en-GB" smtClean="0"/>
              <a:pPr/>
              <a:t>‹#›</a:t>
            </a:fld>
            <a:endParaRPr lang="en-GB"/>
          </a:p>
        </p:txBody>
      </p:sp>
    </p:spTree>
    <p:extLst>
      <p:ext uri="{BB962C8B-B14F-4D97-AF65-F5344CB8AC3E}">
        <p14:creationId xmlns:p14="http://schemas.microsoft.com/office/powerpoint/2010/main" val="127872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DABEF-3508-4841-96AD-9D2C1234161B}" type="datetimeFigureOut">
              <a:rPr lang="en-GB" smtClean="0"/>
              <a:pPr/>
              <a:t>11/05/2016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38EFA-450A-4B92-A5D0-87D5CAB1650C}" type="slidenum">
              <a:rPr lang="en-GB" smtClean="0"/>
              <a:pPr/>
              <a:t>‹#›</a:t>
            </a:fld>
            <a:endParaRPr lang="en-GB"/>
          </a:p>
        </p:txBody>
      </p:sp>
    </p:spTree>
    <p:extLst>
      <p:ext uri="{BB962C8B-B14F-4D97-AF65-F5344CB8AC3E}">
        <p14:creationId xmlns:p14="http://schemas.microsoft.com/office/powerpoint/2010/main" val="28138112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cuttingedge.it/blogs/steven/pivot/entry.php?id=91" TargetMode="External"/><Relationship Id="rId3" Type="http://schemas.openxmlformats.org/officeDocument/2006/relationships/image" Target="../media/image21.jpeg"/><Relationship Id="rId7" Type="http://schemas.openxmlformats.org/officeDocument/2006/relationships/hyperlink" Target="https://cuttingedge.it/blogs/steven/pivot/entry.php?id=9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photojournal.jpl.nasa.gov/" TargetMode="External"/><Relationship Id="rId5" Type="http://schemas.openxmlformats.org/officeDocument/2006/relationships/hyperlink" Target="https://lostechies.com/jimmybogard/2015/05/05/cqrs-with-mediatr-and-automapper" TargetMode="External"/><Relationship Id="rId10" Type="http://schemas.openxmlformats.org/officeDocument/2006/relationships/hyperlink" Target="https://skillsmatter.com/skillscasts/1250-udi-dahan-command-query-responsibility-segregation" TargetMode="External"/><Relationship Id="rId4" Type="http://schemas.openxmlformats.org/officeDocument/2006/relationships/hyperlink" Target="https://github.com/jbogard/MediatR" TargetMode="External"/><Relationship Id="rId9" Type="http://schemas.openxmlformats.org/officeDocument/2006/relationships/hyperlink" Target="http://martinfowler.com/bliki/CQRS.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railmax/CQRS.Talk" TargetMode="External"/><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hyperlink" Target="https://github.com/AMVSoftware/CQ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232821"/>
          </a:xfrm>
        </p:spPr>
        <p:txBody>
          <a:bodyPr/>
          <a:lstStyle/>
          <a:p>
            <a:r>
              <a:rPr lang="en-GB" dirty="0" smtClean="0">
                <a:effectLst>
                  <a:outerShdw blurRad="50800" dist="38100" dir="5400000" algn="t" rotWithShape="0">
                    <a:prstClr val="black">
                      <a:alpha val="40000"/>
                    </a:prstClr>
                  </a:outerShdw>
                </a:effectLst>
              </a:rPr>
              <a:t>CQRS</a:t>
            </a:r>
            <a:endParaRPr lang="en-GB"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1524000" y="4441024"/>
            <a:ext cx="9144000" cy="1655762"/>
          </a:xfrm>
        </p:spPr>
        <p:txBody>
          <a:bodyPr>
            <a:normAutofit lnSpcReduction="10000"/>
          </a:bodyPr>
          <a:lstStyle/>
          <a:p>
            <a:r>
              <a:rPr lang="en-GB" sz="3600" dirty="0" smtClean="0">
                <a:effectLst>
                  <a:outerShdw blurRad="50800" dist="38100" dir="5400000" algn="t" rotWithShape="0">
                    <a:prstClr val="black">
                      <a:alpha val="40000"/>
                    </a:prstClr>
                  </a:outerShdw>
                </a:effectLst>
              </a:rPr>
              <a:t>Command Query Responsibility Segregation</a:t>
            </a:r>
          </a:p>
          <a:p>
            <a:r>
              <a:rPr lang="en-GB" sz="2000" dirty="0" smtClean="0">
                <a:effectLst>
                  <a:outerShdw blurRad="50800" dist="38100" dir="5400000" algn="t" rotWithShape="0">
                    <a:prstClr val="black">
                      <a:alpha val="40000"/>
                    </a:prstClr>
                  </a:outerShdw>
                </a:effectLst>
              </a:rPr>
              <a:t>By Max Vasilyev </a:t>
            </a:r>
          </a:p>
          <a:p>
            <a:r>
              <a:rPr lang="en-GB" sz="2000" dirty="0" smtClean="0">
                <a:effectLst>
                  <a:outerShdw blurRad="50800" dist="38100" dir="5400000" algn="t" rotWithShape="0">
                    <a:prstClr val="black">
                      <a:alpha val="40000"/>
                    </a:prstClr>
                  </a:outerShdw>
                </a:effectLst>
              </a:rPr>
              <a:t>@trailmax</a:t>
            </a:r>
          </a:p>
          <a:p>
            <a:r>
              <a:rPr lang="en-GB" sz="2000" dirty="0" smtClean="0">
                <a:effectLst>
                  <a:outerShdw blurRad="50800" dist="38100" dir="5400000" algn="t" rotWithShape="0">
                    <a:prstClr val="black">
                      <a:alpha val="40000"/>
                    </a:prstClr>
                  </a:outerShdw>
                </a:effectLst>
              </a:rPr>
              <a:t> http://tech.trailmax.info</a:t>
            </a:r>
            <a:endParaRPr lang="en-GB" sz="2000"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120532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CQRS vs. DDD vs. Event Sourcing</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All three go together very well</a:t>
            </a:r>
          </a:p>
          <a:p>
            <a:r>
              <a:rPr lang="en-GB" dirty="0" smtClean="0">
                <a:effectLst>
                  <a:outerShdw blurRad="50800" dist="38100" dir="5400000" algn="t" rotWithShape="0">
                    <a:prstClr val="black">
                      <a:alpha val="40000"/>
                    </a:prstClr>
                  </a:outerShdw>
                </a:effectLst>
              </a:rPr>
              <a:t>Event Sourcing can’t work (in most cases) without CQRS</a:t>
            </a:r>
          </a:p>
          <a:p>
            <a:r>
              <a:rPr lang="en-GB" dirty="0" smtClean="0">
                <a:effectLst>
                  <a:outerShdw blurRad="50800" dist="38100" dir="5400000" algn="t" rotWithShape="0">
                    <a:prstClr val="black">
                      <a:alpha val="40000"/>
                    </a:prstClr>
                  </a:outerShdw>
                </a:effectLst>
              </a:rPr>
              <a:t>Granular commands working well with task-based UI</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929978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50348"/>
            <a:ext cx="12192000" cy="2692958"/>
          </a:xfrm>
        </p:spPr>
        <p:txBody>
          <a:bodyPr>
            <a:normAutofit/>
          </a:bodyPr>
          <a:lstStyle/>
          <a:p>
            <a:pPr algn="ctr"/>
            <a:r>
              <a:rPr lang="en-GB" sz="4800" dirty="0" smtClean="0">
                <a:effectLst>
                  <a:outerShdw blurRad="50800" dist="38100" dir="5400000" algn="t" rotWithShape="0">
                    <a:prstClr val="black">
                      <a:alpha val="40000"/>
                    </a:prstClr>
                  </a:outerShdw>
                </a:effectLst>
              </a:rPr>
              <a:t>Refactoring Time: </a:t>
            </a:r>
            <a:br>
              <a:rPr lang="en-GB" sz="4800" dirty="0" smtClean="0">
                <a:effectLst>
                  <a:outerShdw blurRad="50800" dist="38100" dir="5400000" algn="t" rotWithShape="0">
                    <a:prstClr val="black">
                      <a:alpha val="40000"/>
                    </a:prstClr>
                  </a:outerShdw>
                </a:effectLst>
              </a:rPr>
            </a:br>
            <a:r>
              <a:rPr lang="en-GB" sz="4800" dirty="0" smtClean="0">
                <a:effectLst>
                  <a:outerShdw blurRad="50800" dist="38100" dir="5400000" algn="t" rotWithShape="0">
                    <a:prstClr val="black">
                      <a:alpha val="40000"/>
                    </a:prstClr>
                  </a:outerShdw>
                </a:effectLst>
              </a:rPr>
              <a:t>Repository vs Queries</a:t>
            </a:r>
            <a:endParaRPr lang="en-GB" sz="4800"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455035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SOLID: Queries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Queries and handlers are have very narrow responsibility</a:t>
            </a:r>
          </a:p>
          <a:p>
            <a:r>
              <a:rPr lang="en-GB" dirty="0" smtClean="0">
                <a:effectLst>
                  <a:outerShdw blurRad="50800" dist="38100" dir="5400000" algn="t" rotWithShape="0">
                    <a:prstClr val="black">
                      <a:alpha val="40000"/>
                    </a:prstClr>
                  </a:outerShdw>
                </a:effectLst>
              </a:rPr>
              <a:t>To modify one handler other classes are not affected</a:t>
            </a:r>
          </a:p>
          <a:p>
            <a:r>
              <a:rPr lang="en-GB" dirty="0" smtClean="0">
                <a:effectLst>
                  <a:outerShdw blurRad="50800" dist="38100" dir="5400000" algn="t" rotWithShape="0">
                    <a:prstClr val="black">
                      <a:alpha val="40000"/>
                    </a:prstClr>
                  </a:outerShdw>
                </a:effectLst>
              </a:rPr>
              <a:t>Easy to replace with a stub/mock for test</a:t>
            </a:r>
          </a:p>
          <a:p>
            <a:r>
              <a:rPr lang="en-GB" dirty="0" smtClean="0">
                <a:effectLst>
                  <a:outerShdw blurRad="50800" dist="38100" dir="5400000" algn="t" rotWithShape="0">
                    <a:prstClr val="black">
                      <a:alpha val="40000"/>
                    </a:prstClr>
                  </a:outerShdw>
                </a:effectLst>
              </a:rPr>
              <a:t>Interface segregation to an extreme – a single method</a:t>
            </a:r>
          </a:p>
          <a:p>
            <a:r>
              <a:rPr lang="en-GB" dirty="0" smtClean="0">
                <a:effectLst>
                  <a:outerShdw blurRad="50800" dist="38100" dir="5400000" algn="t" rotWithShape="0">
                    <a:prstClr val="black">
                      <a:alpha val="40000"/>
                    </a:prstClr>
                  </a:outerShdw>
                </a:effectLst>
              </a:rPr>
              <a:t>Dependencies are injected</a:t>
            </a:r>
          </a:p>
          <a:p>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165158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5" name="TextBox 4"/>
          <p:cNvSpPr txBox="1"/>
          <p:nvPr/>
        </p:nvSpPr>
        <p:spPr>
          <a:xfrm>
            <a:off x="462223" y="2951946"/>
            <a:ext cx="4632291" cy="954107"/>
          </a:xfrm>
          <a:prstGeom prst="rect">
            <a:avLst/>
          </a:prstGeom>
          <a:noFill/>
        </p:spPr>
        <p:txBody>
          <a:bodyPr wrap="square" rtlCol="0">
            <a:spAutoFit/>
          </a:bodyPr>
          <a:lstStyle/>
          <a:p>
            <a:pPr algn="ctr"/>
            <a:r>
              <a:rPr lang="en-GB" sz="2800" dirty="0" smtClean="0"/>
              <a:t>Enough of Mars!</a:t>
            </a:r>
          </a:p>
          <a:p>
            <a:pPr algn="ctr"/>
            <a:r>
              <a:rPr lang="en-GB" sz="2800" dirty="0" smtClean="0"/>
              <a:t>Have a look on Pluto! </a:t>
            </a:r>
            <a:r>
              <a:rPr lang="en-GB" sz="2800" dirty="0" smtClean="0">
                <a:sym typeface="Wingdings" panose="05000000000000000000" pitchFamily="2" charset="2"/>
              </a:rPr>
              <a:t></a:t>
            </a:r>
            <a:endParaRPr lang="en-GB" sz="2800" dirty="0"/>
          </a:p>
        </p:txBody>
      </p:sp>
    </p:spTree>
    <p:extLst>
      <p:ext uri="{BB962C8B-B14F-4D97-AF65-F5344CB8AC3E}">
        <p14:creationId xmlns:p14="http://schemas.microsoft.com/office/powerpoint/2010/main" val="1404777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88565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8165" y="0"/>
            <a:ext cx="9595669" cy="6858000"/>
          </a:xfrm>
          <a:prstGeom prst="rect">
            <a:avLst/>
          </a:prstGeom>
        </p:spPr>
      </p:pic>
    </p:spTree>
    <p:extLst>
      <p:ext uri="{BB962C8B-B14F-4D97-AF65-F5344CB8AC3E}">
        <p14:creationId xmlns:p14="http://schemas.microsoft.com/office/powerpoint/2010/main" val="3334082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838200" y="28370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smtClean="0">
                <a:effectLst>
                  <a:outerShdw blurRad="50800" dist="38100" dir="5400000" algn="t" rotWithShape="0">
                    <a:prstClr val="black">
                      <a:alpha val="40000"/>
                    </a:prstClr>
                  </a:outerShdw>
                </a:effectLst>
              </a:rPr>
              <a:t>Refactoring Time: </a:t>
            </a:r>
            <a:br>
              <a:rPr lang="en-GB" dirty="0" smtClean="0">
                <a:effectLst>
                  <a:outerShdw blurRad="50800" dist="38100" dir="5400000" algn="t" rotWithShape="0">
                    <a:prstClr val="black">
                      <a:alpha val="40000"/>
                    </a:prstClr>
                  </a:outerShdw>
                </a:effectLst>
              </a:rPr>
            </a:br>
            <a:r>
              <a:rPr lang="en-GB" dirty="0" smtClean="0">
                <a:effectLst>
                  <a:outerShdw blurRad="50800" dist="38100" dir="5400000" algn="t" rotWithShape="0">
                    <a:prstClr val="black">
                      <a:alpha val="40000"/>
                    </a:prstClr>
                  </a:outerShdw>
                </a:effectLst>
              </a:rPr>
              <a:t>Commands vs Services</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5437565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A lot of work, no gain! What is the point?</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SOLID</a:t>
            </a:r>
          </a:p>
          <a:p>
            <a:r>
              <a:rPr lang="en-GB" dirty="0" smtClean="0">
                <a:effectLst>
                  <a:outerShdw blurRad="50800" dist="38100" dir="5400000" algn="t" rotWithShape="0">
                    <a:prstClr val="black">
                      <a:alpha val="40000"/>
                    </a:prstClr>
                  </a:outerShdw>
                </a:effectLst>
              </a:rPr>
              <a:t>Almost functional</a:t>
            </a:r>
          </a:p>
          <a:p>
            <a:r>
              <a:rPr lang="en-GB" dirty="0" smtClean="0">
                <a:effectLst>
                  <a:outerShdw blurRad="50800" dist="38100" dir="5400000" algn="t" rotWithShape="0">
                    <a:prstClr val="black">
                      <a:alpha val="40000"/>
                    </a:prstClr>
                  </a:outerShdw>
                </a:effectLst>
              </a:rPr>
              <a:t>Limited number of abstractions: 6 interfaces to cover most cases</a:t>
            </a:r>
          </a:p>
          <a:p>
            <a:r>
              <a:rPr lang="en-GB" dirty="0" smtClean="0">
                <a:effectLst>
                  <a:outerShdw blurRad="50800" dist="38100" dir="5400000" algn="t" rotWithShape="0">
                    <a:prstClr val="black">
                      <a:alpha val="40000"/>
                    </a:prstClr>
                  </a:outerShdw>
                </a:effectLst>
              </a:rPr>
              <a:t>Less dependencies for clients</a:t>
            </a:r>
          </a:p>
          <a:p>
            <a:r>
              <a:rPr lang="en-GB" dirty="0" smtClean="0">
                <a:effectLst>
                  <a:outerShdw blurRad="50800" dist="38100" dir="5400000" algn="t" rotWithShape="0">
                    <a:prstClr val="black">
                      <a:alpha val="40000"/>
                    </a:prstClr>
                  </a:outerShdw>
                </a:effectLst>
              </a:rPr>
              <a:t>Totally </a:t>
            </a:r>
            <a:r>
              <a:rPr lang="en-GB" dirty="0" err="1" smtClean="0">
                <a:effectLst>
                  <a:outerShdw blurRad="50800" dist="38100" dir="5400000" algn="t" rotWithShape="0">
                    <a:prstClr val="black">
                      <a:alpha val="40000"/>
                    </a:prstClr>
                  </a:outerShdw>
                </a:effectLst>
              </a:rPr>
              <a:t>wrappable</a:t>
            </a:r>
            <a:r>
              <a:rPr lang="en-GB" dirty="0" smtClean="0">
                <a:effectLst>
                  <a:outerShdw blurRad="50800" dist="38100" dir="5400000" algn="t" rotWithShape="0">
                    <a:prstClr val="black">
                      <a:alpha val="40000"/>
                    </a:prstClr>
                  </a:outerShdw>
                </a:effectLst>
              </a:rPr>
              <a:t> and replaceable!</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293501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Separate Handlers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Handlers can be in other project</a:t>
            </a:r>
          </a:p>
          <a:p>
            <a:r>
              <a:rPr lang="en-GB" dirty="0" smtClean="0">
                <a:effectLst>
                  <a:outerShdw blurRad="50800" dist="38100" dir="5400000" algn="t" rotWithShape="0">
                    <a:prstClr val="black">
                      <a:alpha val="40000"/>
                    </a:prstClr>
                  </a:outerShdw>
                </a:effectLst>
              </a:rPr>
              <a:t>Handlers can be replaced at runtime</a:t>
            </a:r>
          </a:p>
          <a:p>
            <a:r>
              <a:rPr lang="en-GB" dirty="0" smtClean="0">
                <a:effectLst>
                  <a:outerShdw blurRad="50800" dist="38100" dir="5400000" algn="t" rotWithShape="0">
                    <a:prstClr val="black">
                      <a:alpha val="40000"/>
                    </a:prstClr>
                  </a:outerShdw>
                </a:effectLst>
              </a:rPr>
              <a:t>Useful for multi-tenancy applications and custom implementations</a:t>
            </a:r>
          </a:p>
          <a:p>
            <a:r>
              <a:rPr lang="en-GB" dirty="0" smtClean="0">
                <a:effectLst>
                  <a:outerShdw blurRad="50800" dist="38100" dir="5400000" algn="t" rotWithShape="0">
                    <a:prstClr val="black">
                      <a:alpha val="40000"/>
                    </a:prstClr>
                  </a:outerShdw>
                </a:effectLst>
              </a:rPr>
              <a:t>Can replace handlers based on application toggles</a:t>
            </a:r>
          </a:p>
          <a:p>
            <a:r>
              <a:rPr lang="en-GB" dirty="0" smtClean="0">
                <a:effectLst>
                  <a:outerShdw blurRad="50800" dist="38100" dir="5400000" algn="t" rotWithShape="0">
                    <a:prstClr val="black">
                      <a:alpha val="40000"/>
                    </a:prstClr>
                  </a:outerShdw>
                </a:effectLst>
              </a:rPr>
              <a:t>Easy to rewrite handlers</a:t>
            </a:r>
          </a:p>
          <a:p>
            <a:r>
              <a:rPr lang="en-GB" dirty="0" smtClean="0">
                <a:effectLst>
                  <a:outerShdw blurRad="50800" dist="38100" dir="5400000" algn="t" rotWithShape="0">
                    <a:prstClr val="black">
                      <a:alpha val="40000"/>
                    </a:prstClr>
                  </a:outerShdw>
                </a:effectLst>
              </a:rPr>
              <a:t>Can send commands/queries over a wire/put in a queue, etc.</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415091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effectLst>
                  <a:outerShdw blurRad="50800" dist="38100" dir="5400000" algn="t" rotWithShape="0">
                    <a:prstClr val="black">
                      <a:alpha val="40000"/>
                    </a:prstClr>
                  </a:outerShdw>
                </a:effectLst>
              </a:rPr>
              <a:t>Decorator</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Wraps around the executing class to add functionality</a:t>
            </a:r>
          </a:p>
          <a:p>
            <a:r>
              <a:rPr lang="en-GB" dirty="0" smtClean="0">
                <a:effectLst>
                  <a:outerShdw blurRad="50800" dist="38100" dir="5400000" algn="t" rotWithShape="0">
                    <a:prstClr val="black">
                      <a:alpha val="40000"/>
                    </a:prstClr>
                  </a:outerShdw>
                </a:effectLst>
              </a:rPr>
              <a:t>Useful to add Cross Cutting Concerns like security, logging, transactions, etc.</a:t>
            </a:r>
          </a:p>
          <a:p>
            <a:r>
              <a:rPr lang="en-GB" dirty="0" smtClean="0">
                <a:effectLst>
                  <a:outerShdw blurRad="50800" dist="38100" dir="5400000" algn="t" rotWithShape="0">
                    <a:prstClr val="black">
                      <a:alpha val="40000"/>
                    </a:prstClr>
                  </a:outerShdw>
                </a:effectLst>
              </a:rPr>
              <a:t>Powerful </a:t>
            </a:r>
            <a:r>
              <a:rPr lang="en-GB" dirty="0" smtClean="0">
                <a:effectLst>
                  <a:outerShdw blurRad="50800" dist="38100" dir="5400000" algn="t" rotWithShape="0">
                    <a:prstClr val="black">
                      <a:alpha val="40000"/>
                    </a:prstClr>
                  </a:outerShdw>
                </a:effectLst>
              </a:rPr>
              <a:t>– can add a lot without changing consumers and handlers</a:t>
            </a:r>
          </a:p>
          <a:p>
            <a:r>
              <a:rPr lang="en-GB" dirty="0" smtClean="0">
                <a:effectLst>
                  <a:outerShdw blurRad="50800" dist="38100" dir="5400000" algn="t" rotWithShape="0">
                    <a:prstClr val="black">
                      <a:alpha val="40000"/>
                    </a:prstClr>
                  </a:outerShdw>
                </a:effectLst>
              </a:rPr>
              <a:t>Hard to add for multiple interfaces</a:t>
            </a:r>
          </a:p>
          <a:p>
            <a:endParaRPr lang="en-GB" dirty="0" smtClean="0">
              <a:effectLst>
                <a:outerShdw blurRad="50800" dist="38100" dir="5400000" algn="t" rotWithShape="0">
                  <a:prstClr val="black">
                    <a:alpha val="40000"/>
                  </a:prstClr>
                </a:outerShdw>
              </a:effectLst>
            </a:endParaRPr>
          </a:p>
          <a:p>
            <a:pPr marL="0" indent="0">
              <a:buNone/>
            </a:pPr>
            <a:endParaRPr lang="en-GB" dirty="0" smtClean="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96751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7427021"/>
          </a:xfrm>
          <a:prstGeom prst="rect">
            <a:avLst/>
          </a:prstGeom>
        </p:spPr>
      </p:pic>
      <p:sp>
        <p:nvSpPr>
          <p:cNvPr id="7" name="TextBox 6"/>
          <p:cNvSpPr txBox="1"/>
          <p:nvPr/>
        </p:nvSpPr>
        <p:spPr>
          <a:xfrm>
            <a:off x="348790" y="424206"/>
            <a:ext cx="8877505" cy="523220"/>
          </a:xfrm>
          <a:prstGeom prst="rect">
            <a:avLst/>
          </a:prstGeom>
          <a:noFill/>
        </p:spPr>
        <p:txBody>
          <a:bodyPr wrap="square" rtlCol="0">
            <a:spAutoFit/>
          </a:bodyPr>
          <a:lstStyle/>
          <a:p>
            <a:r>
              <a:rPr lang="en-GB" sz="2800" dirty="0" smtClean="0">
                <a:effectLst>
                  <a:outerShdw blurRad="50800" dist="38100" dir="5400000" algn="t" rotWithShape="0">
                    <a:prstClr val="black">
                      <a:alpha val="40000"/>
                    </a:prstClr>
                  </a:outerShdw>
                </a:effectLst>
              </a:rPr>
              <a:t>Curiosity Rover, Sol 1065 (5</a:t>
            </a:r>
            <a:r>
              <a:rPr lang="en-GB" sz="2800" baseline="30000" dirty="0" smtClean="0">
                <a:effectLst>
                  <a:outerShdw blurRad="50800" dist="38100" dir="5400000" algn="t" rotWithShape="0">
                    <a:prstClr val="black">
                      <a:alpha val="40000"/>
                    </a:prstClr>
                  </a:outerShdw>
                </a:effectLst>
              </a:rPr>
              <a:t>th</a:t>
            </a:r>
            <a:r>
              <a:rPr lang="en-GB" sz="2800" dirty="0" smtClean="0">
                <a:effectLst>
                  <a:outerShdw blurRad="50800" dist="38100" dir="5400000" algn="t" rotWithShape="0">
                    <a:prstClr val="black">
                      <a:alpha val="40000"/>
                    </a:prstClr>
                  </a:outerShdw>
                </a:effectLst>
              </a:rPr>
              <a:t> Aug 2015 in Earth Time)</a:t>
            </a:r>
            <a:endParaRPr lang="en-GB" sz="2800"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824156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Decorator in CQRS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567543"/>
            <a:ext cx="10515600" cy="5044272"/>
          </a:xfrm>
        </p:spPr>
        <p:txBody>
          <a:bodyPr>
            <a:normAutofit fontScale="92500" lnSpcReduction="20000"/>
          </a:bodyPr>
          <a:lstStyle/>
          <a:p>
            <a:r>
              <a:rPr lang="en-GB" dirty="0" smtClean="0">
                <a:effectLst>
                  <a:outerShdw blurRad="50800" dist="38100" dir="5400000" algn="t" rotWithShape="0">
                    <a:prstClr val="black">
                      <a:alpha val="40000"/>
                    </a:prstClr>
                  </a:outerShdw>
                </a:effectLst>
              </a:rPr>
              <a:t>Decorator is easy to add in CQRS</a:t>
            </a:r>
          </a:p>
          <a:p>
            <a:r>
              <a:rPr lang="en-GB" dirty="0" smtClean="0">
                <a:effectLst>
                  <a:outerShdw blurRad="50800" dist="38100" dir="5400000" algn="t" rotWithShape="0">
                    <a:prstClr val="black">
                      <a:alpha val="40000"/>
                    </a:prstClr>
                  </a:outerShdw>
                </a:effectLst>
              </a:rPr>
              <a:t>Creating a pipeline of execution of commands or queries</a:t>
            </a:r>
          </a:p>
          <a:p>
            <a:r>
              <a:rPr lang="en-GB" dirty="0" smtClean="0">
                <a:effectLst>
                  <a:outerShdw blurRad="50800" dist="38100" dir="5400000" algn="t" rotWithShape="0">
                    <a:prstClr val="black">
                      <a:alpha val="40000"/>
                    </a:prstClr>
                  </a:outerShdw>
                </a:effectLst>
              </a:rPr>
              <a:t>Code Sample 5 – Decorator in CQRS</a:t>
            </a:r>
          </a:p>
          <a:p>
            <a:r>
              <a:rPr lang="en-GB" dirty="0" smtClean="0">
                <a:effectLst>
                  <a:outerShdw blurRad="50800" dist="38100" dir="5400000" algn="t" rotWithShape="0">
                    <a:prstClr val="black">
                      <a:alpha val="40000"/>
                    </a:prstClr>
                  </a:outerShdw>
                </a:effectLst>
              </a:rPr>
              <a:t>Great power of CQRS applied</a:t>
            </a:r>
          </a:p>
          <a:p>
            <a:pPr lvl="1"/>
            <a:r>
              <a:rPr lang="en-GB" dirty="0" smtClean="0">
                <a:effectLst>
                  <a:outerShdw blurRad="50800" dist="38100" dir="5400000" algn="t" rotWithShape="0">
                    <a:prstClr val="black">
                      <a:alpha val="40000"/>
                    </a:prstClr>
                  </a:outerShdw>
                </a:effectLst>
              </a:rPr>
              <a:t>Logging</a:t>
            </a:r>
          </a:p>
          <a:p>
            <a:pPr lvl="1"/>
            <a:r>
              <a:rPr lang="en-GB" dirty="0" smtClean="0">
                <a:effectLst>
                  <a:outerShdw blurRad="50800" dist="38100" dir="5400000" algn="t" rotWithShape="0">
                    <a:prstClr val="black">
                      <a:alpha val="40000"/>
                    </a:prstClr>
                  </a:outerShdw>
                </a:effectLst>
              </a:rPr>
              <a:t>Security</a:t>
            </a:r>
          </a:p>
          <a:p>
            <a:pPr lvl="1"/>
            <a:r>
              <a:rPr lang="en-GB" dirty="0" smtClean="0">
                <a:effectLst>
                  <a:outerShdw blurRad="50800" dist="38100" dir="5400000" algn="t" rotWithShape="0">
                    <a:prstClr val="black">
                      <a:alpha val="40000"/>
                    </a:prstClr>
                  </a:outerShdw>
                </a:effectLst>
              </a:rPr>
              <a:t>Error handling</a:t>
            </a:r>
          </a:p>
          <a:p>
            <a:pPr lvl="1"/>
            <a:r>
              <a:rPr lang="en-GB" dirty="0" smtClean="0">
                <a:effectLst>
                  <a:outerShdw blurRad="50800" dist="38100" dir="5400000" algn="t" rotWithShape="0">
                    <a:prstClr val="black">
                      <a:alpha val="40000"/>
                    </a:prstClr>
                  </a:outerShdw>
                </a:effectLst>
              </a:rPr>
              <a:t>Caching</a:t>
            </a:r>
          </a:p>
          <a:p>
            <a:pPr lvl="1"/>
            <a:r>
              <a:rPr lang="en-GB" dirty="0" smtClean="0">
                <a:effectLst>
                  <a:outerShdw blurRad="50800" dist="38100" dir="5400000" algn="t" rotWithShape="0">
                    <a:prstClr val="black">
                      <a:alpha val="40000"/>
                    </a:prstClr>
                  </a:outerShdw>
                </a:effectLst>
              </a:rPr>
              <a:t>Audit</a:t>
            </a:r>
          </a:p>
          <a:p>
            <a:pPr lvl="1"/>
            <a:r>
              <a:rPr lang="en-GB" dirty="0" smtClean="0">
                <a:effectLst>
                  <a:outerShdw blurRad="50800" dist="38100" dir="5400000" algn="t" rotWithShape="0">
                    <a:prstClr val="black">
                      <a:alpha val="40000"/>
                    </a:prstClr>
                  </a:outerShdw>
                </a:effectLst>
              </a:rPr>
              <a:t>Timing events</a:t>
            </a:r>
          </a:p>
          <a:p>
            <a:pPr lvl="1"/>
            <a:r>
              <a:rPr lang="en-GB" dirty="0" smtClean="0">
                <a:effectLst>
                  <a:outerShdw blurRad="50800" dist="38100" dir="5400000" algn="t" rotWithShape="0">
                    <a:prstClr val="black">
                      <a:alpha val="40000"/>
                    </a:prstClr>
                  </a:outerShdw>
                </a:effectLst>
              </a:rPr>
              <a:t>Retry logic</a:t>
            </a:r>
          </a:p>
          <a:p>
            <a:pPr lvl="1"/>
            <a:r>
              <a:rPr lang="en-GB" dirty="0" smtClean="0">
                <a:effectLst>
                  <a:outerShdw blurRad="50800" dist="38100" dir="5400000" algn="t" rotWithShape="0">
                    <a:prstClr val="black">
                      <a:alpha val="40000"/>
                    </a:prstClr>
                  </a:outerShdw>
                </a:effectLst>
              </a:rPr>
              <a:t>Transactions</a:t>
            </a:r>
          </a:p>
          <a:p>
            <a:pPr lvl="1"/>
            <a:r>
              <a:rPr lang="en-GB" dirty="0" smtClean="0">
                <a:effectLst>
                  <a:outerShdw blurRad="50800" dist="38100" dir="5400000" algn="t" rotWithShape="0">
                    <a:prstClr val="black">
                      <a:alpha val="40000"/>
                    </a:prstClr>
                  </a:outerShdw>
                </a:effectLst>
              </a:rPr>
              <a:t>A-B Testing</a:t>
            </a:r>
          </a:p>
          <a:p>
            <a:pPr lvl="1"/>
            <a:r>
              <a:rPr lang="en-GB" dirty="0" smtClean="0">
                <a:effectLst>
                  <a:outerShdw blurRad="50800" dist="38100" dir="5400000" algn="t" rotWithShape="0">
                    <a:prstClr val="black">
                      <a:alpha val="40000"/>
                    </a:prstClr>
                  </a:outerShdw>
                </a:effectLst>
              </a:rPr>
              <a:t>Ramping up new functionality</a:t>
            </a:r>
            <a:endParaRPr lang="en-GB"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1292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effectLst>
                  <a:outerShdw blurRad="50800" dist="38100" dir="5400000" algn="t" rotWithShape="0">
                    <a:prstClr val="black">
                      <a:alpha val="40000"/>
                    </a:prstClr>
                  </a:outerShdw>
                </a:effectLst>
              </a:rPr>
              <a:t>References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normAutofit fontScale="92500" lnSpcReduction="20000"/>
          </a:bodyPr>
          <a:lstStyle/>
          <a:p>
            <a:r>
              <a:rPr lang="en-GB" dirty="0" smtClean="0">
                <a:effectLst>
                  <a:outerShdw blurRad="50800" dist="38100" dir="5400000" algn="t" rotWithShape="0">
                    <a:prstClr val="black">
                      <a:alpha val="40000"/>
                    </a:prstClr>
                  </a:outerShdw>
                </a:effectLst>
              </a:rPr>
              <a:t>Alternative implementation from Jimmy </a:t>
            </a:r>
            <a:r>
              <a:rPr lang="en-GB" dirty="0" err="1" smtClean="0">
                <a:effectLst>
                  <a:outerShdw blurRad="50800" dist="38100" dir="5400000" algn="t" rotWithShape="0">
                    <a:prstClr val="black">
                      <a:alpha val="40000"/>
                    </a:prstClr>
                  </a:outerShdw>
                </a:effectLst>
              </a:rPr>
              <a:t>Bogard</a:t>
            </a:r>
            <a:r>
              <a:rPr lang="en-GB" dirty="0" smtClean="0">
                <a:effectLst>
                  <a:outerShdw blurRad="50800" dist="38100" dir="5400000" algn="t" rotWithShape="0">
                    <a:prstClr val="black">
                      <a:alpha val="40000"/>
                    </a:prstClr>
                  </a:outerShdw>
                </a:effectLst>
              </a:rPr>
              <a:t> is </a:t>
            </a:r>
            <a:r>
              <a:rPr lang="en-GB" dirty="0" err="1" smtClean="0">
                <a:effectLst>
                  <a:outerShdw blurRad="50800" dist="38100" dir="5400000" algn="t" rotWithShape="0">
                    <a:prstClr val="black">
                      <a:alpha val="40000"/>
                    </a:prstClr>
                  </a:outerShdw>
                </a:effectLst>
              </a:rPr>
              <a:t>MediatR</a:t>
            </a:r>
            <a:r>
              <a:rPr lang="en-GB" dirty="0" smtClean="0">
                <a:effectLst>
                  <a:outerShdw blurRad="50800" dist="38100" dir="5400000" algn="t" rotWithShape="0">
                    <a:prstClr val="black">
                      <a:alpha val="40000"/>
                    </a:prstClr>
                  </a:outerShdw>
                </a:effectLst>
              </a:rPr>
              <a:t> </a:t>
            </a:r>
            <a:r>
              <a:rPr lang="en-GB" dirty="0" smtClean="0">
                <a:effectLst>
                  <a:outerShdw blurRad="50800" dist="38100" dir="5400000" algn="t" rotWithShape="0">
                    <a:prstClr val="black">
                      <a:alpha val="40000"/>
                    </a:prstClr>
                  </a:outerShdw>
                </a:effectLst>
                <a:hlinkClick r:id="rId4"/>
              </a:rPr>
              <a:t>https</a:t>
            </a:r>
            <a:r>
              <a:rPr lang="en-GB" dirty="0">
                <a:effectLst>
                  <a:outerShdw blurRad="50800" dist="38100" dir="5400000" algn="t" rotWithShape="0">
                    <a:prstClr val="black">
                      <a:alpha val="40000"/>
                    </a:prstClr>
                  </a:outerShdw>
                </a:effectLst>
                <a:hlinkClick r:id="rId4"/>
              </a:rPr>
              <a:t>://</a:t>
            </a:r>
            <a:r>
              <a:rPr lang="en-GB" dirty="0" smtClean="0">
                <a:effectLst>
                  <a:outerShdw blurRad="50800" dist="38100" dir="5400000" algn="t" rotWithShape="0">
                    <a:prstClr val="black">
                      <a:alpha val="40000"/>
                    </a:prstClr>
                  </a:outerShdw>
                </a:effectLst>
                <a:hlinkClick r:id="rId4"/>
              </a:rPr>
              <a:t>github.com/jbogard/MediatR</a:t>
            </a:r>
            <a:r>
              <a:rPr lang="en-GB" dirty="0" smtClean="0">
                <a:effectLst>
                  <a:outerShdw blurRad="50800" dist="38100" dir="5400000" algn="t" rotWithShape="0">
                    <a:prstClr val="black">
                      <a:alpha val="40000"/>
                    </a:prstClr>
                  </a:outerShdw>
                </a:effectLst>
              </a:rPr>
              <a:t/>
            </a:r>
            <a:br>
              <a:rPr lang="en-GB" dirty="0" smtClean="0">
                <a:effectLst>
                  <a:outerShdw blurRad="50800" dist="38100" dir="5400000" algn="t" rotWithShape="0">
                    <a:prstClr val="black">
                      <a:alpha val="40000"/>
                    </a:prstClr>
                  </a:outerShdw>
                </a:effectLst>
              </a:rPr>
            </a:br>
            <a:r>
              <a:rPr lang="en-GB" dirty="0" smtClean="0">
                <a:effectLst>
                  <a:outerShdw blurRad="50800" dist="38100" dir="5400000" algn="t" rotWithShape="0">
                    <a:prstClr val="black">
                      <a:alpha val="40000"/>
                    </a:prstClr>
                  </a:outerShdw>
                </a:effectLst>
                <a:hlinkClick r:id="rId5"/>
              </a:rPr>
              <a:t>https</a:t>
            </a:r>
            <a:r>
              <a:rPr lang="en-GB" dirty="0">
                <a:effectLst>
                  <a:outerShdw blurRad="50800" dist="38100" dir="5400000" algn="t" rotWithShape="0">
                    <a:prstClr val="black">
                      <a:alpha val="40000"/>
                    </a:prstClr>
                  </a:outerShdw>
                </a:effectLst>
                <a:hlinkClick r:id="rId5"/>
              </a:rPr>
              <a:t>://</a:t>
            </a:r>
            <a:r>
              <a:rPr lang="en-GB" dirty="0" smtClean="0">
                <a:effectLst>
                  <a:outerShdw blurRad="50800" dist="38100" dir="5400000" algn="t" rotWithShape="0">
                    <a:prstClr val="black">
                      <a:alpha val="40000"/>
                    </a:prstClr>
                  </a:outerShdw>
                </a:effectLst>
                <a:hlinkClick r:id="rId5"/>
              </a:rPr>
              <a:t>lostechies.com/jimmybogard/2015/05/05/cqrs-with-mediatr-and-automapper</a:t>
            </a:r>
            <a:r>
              <a:rPr lang="en-GB" dirty="0" smtClean="0">
                <a:effectLst>
                  <a:outerShdw blurRad="50800" dist="38100" dir="5400000" algn="t" rotWithShape="0">
                    <a:prstClr val="black">
                      <a:alpha val="40000"/>
                    </a:prstClr>
                  </a:outerShdw>
                </a:effectLst>
              </a:rPr>
              <a:t> </a:t>
            </a:r>
            <a:endParaRPr lang="en-GB" dirty="0">
              <a:effectLst>
                <a:outerShdw blurRad="50800" dist="38100" dir="5400000" algn="t" rotWithShape="0">
                  <a:prstClr val="black">
                    <a:alpha val="40000"/>
                  </a:prstClr>
                </a:outerShdw>
              </a:effectLst>
            </a:endParaRPr>
          </a:p>
          <a:p>
            <a:r>
              <a:rPr lang="en-GB" dirty="0" smtClean="0">
                <a:effectLst>
                  <a:outerShdw blurRad="50800" dist="38100" dir="5400000" algn="t" rotWithShape="0">
                    <a:prstClr val="black">
                      <a:alpha val="40000"/>
                    </a:prstClr>
                  </a:outerShdw>
                </a:effectLst>
              </a:rPr>
              <a:t>All images </a:t>
            </a:r>
            <a:r>
              <a:rPr lang="en-GB" dirty="0">
                <a:effectLst>
                  <a:outerShdw blurRad="50800" dist="38100" dir="5400000" algn="t" rotWithShape="0">
                    <a:prstClr val="black">
                      <a:alpha val="40000"/>
                    </a:prstClr>
                  </a:outerShdw>
                </a:effectLst>
              </a:rPr>
              <a:t>are from </a:t>
            </a:r>
            <a:r>
              <a:rPr lang="en-GB" dirty="0">
                <a:effectLst>
                  <a:outerShdw blurRad="50800" dist="38100" dir="5400000" algn="t" rotWithShape="0">
                    <a:prstClr val="black">
                      <a:alpha val="40000"/>
                    </a:prstClr>
                  </a:outerShdw>
                </a:effectLst>
                <a:hlinkClick r:id="rId6"/>
              </a:rPr>
              <a:t>http://photojournal.jpl.nasa.gov</a:t>
            </a:r>
            <a:r>
              <a:rPr lang="en-GB" dirty="0" smtClean="0">
                <a:effectLst>
                  <a:outerShdw blurRad="50800" dist="38100" dir="5400000" algn="t" rotWithShape="0">
                    <a:prstClr val="black">
                      <a:alpha val="40000"/>
                    </a:prstClr>
                  </a:outerShdw>
                </a:effectLst>
                <a:hlinkClick r:id="rId6"/>
              </a:rPr>
              <a:t>/</a:t>
            </a:r>
            <a:r>
              <a:rPr lang="en-GB" dirty="0" smtClean="0">
                <a:effectLst>
                  <a:outerShdw blurRad="50800" dist="38100" dir="5400000" algn="t" rotWithShape="0">
                    <a:prstClr val="black">
                      <a:alpha val="40000"/>
                    </a:prstClr>
                  </a:outerShdw>
                </a:effectLst>
              </a:rPr>
              <a:t> used with NASA’s implicit permission</a:t>
            </a:r>
          </a:p>
          <a:p>
            <a:r>
              <a:rPr lang="en-GB" dirty="0" smtClean="0">
                <a:effectLst>
                  <a:outerShdw blurRad="50800" dist="38100" dir="5400000" algn="t" rotWithShape="0">
                    <a:prstClr val="black">
                      <a:alpha val="40000"/>
                    </a:prstClr>
                  </a:outerShdw>
                </a:effectLst>
              </a:rPr>
              <a:t>Refactoring samples are inspired by Steven aka </a:t>
            </a:r>
            <a:r>
              <a:rPr lang="en-GB" dirty="0" err="1" smtClean="0">
                <a:effectLst>
                  <a:outerShdw blurRad="50800" dist="38100" dir="5400000" algn="t" rotWithShape="0">
                    <a:prstClr val="black">
                      <a:alpha val="40000"/>
                    </a:prstClr>
                  </a:outerShdw>
                </a:effectLst>
              </a:rPr>
              <a:t>.Net</a:t>
            </a:r>
            <a:r>
              <a:rPr lang="en-GB" dirty="0">
                <a:effectLst>
                  <a:outerShdw blurRad="50800" dist="38100" dir="5400000" algn="t" rotWithShape="0">
                    <a:prstClr val="black">
                      <a:alpha val="40000"/>
                    </a:prstClr>
                  </a:outerShdw>
                </a:effectLst>
              </a:rPr>
              <a:t> Junkie:</a:t>
            </a:r>
            <a:br>
              <a:rPr lang="en-GB" dirty="0">
                <a:effectLst>
                  <a:outerShdw blurRad="50800" dist="38100" dir="5400000" algn="t" rotWithShape="0">
                    <a:prstClr val="black">
                      <a:alpha val="40000"/>
                    </a:prstClr>
                  </a:outerShdw>
                </a:effectLst>
              </a:rPr>
            </a:br>
            <a:r>
              <a:rPr lang="en-GB" dirty="0">
                <a:effectLst>
                  <a:outerShdw blurRad="50800" dist="38100" dir="5400000" algn="t" rotWithShape="0">
                    <a:prstClr val="black">
                      <a:alpha val="40000"/>
                    </a:prstClr>
                  </a:outerShdw>
                </a:effectLst>
                <a:hlinkClick r:id="rId7"/>
              </a:rPr>
              <a:t>https://</a:t>
            </a:r>
            <a:r>
              <a:rPr lang="en-GB" dirty="0" smtClean="0">
                <a:effectLst>
                  <a:outerShdw blurRad="50800" dist="38100" dir="5400000" algn="t" rotWithShape="0">
                    <a:prstClr val="black">
                      <a:alpha val="40000"/>
                    </a:prstClr>
                  </a:outerShdw>
                </a:effectLst>
                <a:hlinkClick r:id="rId7"/>
              </a:rPr>
              <a:t>cuttingedge.it/blogs/steven/pivot/entry.php?id=92</a:t>
            </a:r>
            <a:r>
              <a:rPr lang="en-GB" dirty="0">
                <a:effectLst>
                  <a:outerShdw blurRad="50800" dist="38100" dir="5400000" algn="t" rotWithShape="0">
                    <a:prstClr val="black">
                      <a:alpha val="40000"/>
                    </a:prstClr>
                  </a:outerShdw>
                </a:effectLst>
              </a:rPr>
              <a:t/>
            </a:r>
            <a:br>
              <a:rPr lang="en-GB" dirty="0">
                <a:effectLst>
                  <a:outerShdw blurRad="50800" dist="38100" dir="5400000" algn="t" rotWithShape="0">
                    <a:prstClr val="black">
                      <a:alpha val="40000"/>
                    </a:prstClr>
                  </a:outerShdw>
                </a:effectLst>
              </a:rPr>
            </a:br>
            <a:r>
              <a:rPr lang="en-GB" dirty="0">
                <a:effectLst>
                  <a:outerShdw blurRad="50800" dist="38100" dir="5400000" algn="t" rotWithShape="0">
                    <a:prstClr val="black">
                      <a:alpha val="40000"/>
                    </a:prstClr>
                  </a:outerShdw>
                </a:effectLst>
                <a:hlinkClick r:id="rId8"/>
              </a:rPr>
              <a:t>https://</a:t>
            </a:r>
            <a:r>
              <a:rPr lang="en-GB" dirty="0" smtClean="0">
                <a:effectLst>
                  <a:outerShdw blurRad="50800" dist="38100" dir="5400000" algn="t" rotWithShape="0">
                    <a:prstClr val="black">
                      <a:alpha val="40000"/>
                    </a:prstClr>
                  </a:outerShdw>
                </a:effectLst>
                <a:hlinkClick r:id="rId8"/>
              </a:rPr>
              <a:t>cuttingedge.it/blogs/steven/pivot/entry.php?id=91</a:t>
            </a:r>
            <a:endParaRPr lang="en-GB" dirty="0" smtClean="0">
              <a:effectLst>
                <a:outerShdw blurRad="50800" dist="38100" dir="5400000" algn="t" rotWithShape="0">
                  <a:prstClr val="black">
                    <a:alpha val="40000"/>
                  </a:prstClr>
                </a:outerShdw>
              </a:effectLst>
            </a:endParaRPr>
          </a:p>
          <a:p>
            <a:r>
              <a:rPr lang="en-GB" dirty="0">
                <a:effectLst>
                  <a:outerShdw blurRad="50800" dist="38100" dir="5400000" algn="t" rotWithShape="0">
                    <a:prstClr val="black">
                      <a:alpha val="40000"/>
                    </a:prstClr>
                  </a:outerShdw>
                </a:effectLst>
              </a:rPr>
              <a:t>Martin Fowler: </a:t>
            </a:r>
            <a:r>
              <a:rPr lang="en-GB" dirty="0">
                <a:effectLst>
                  <a:outerShdw blurRad="50800" dist="38100" dir="5400000" algn="t" rotWithShape="0">
                    <a:prstClr val="black">
                      <a:alpha val="40000"/>
                    </a:prstClr>
                  </a:outerShdw>
                </a:effectLst>
                <a:hlinkClick r:id="rId9"/>
              </a:rPr>
              <a:t>http://</a:t>
            </a:r>
            <a:r>
              <a:rPr lang="en-GB" dirty="0" smtClean="0">
                <a:effectLst>
                  <a:outerShdw blurRad="50800" dist="38100" dir="5400000" algn="t" rotWithShape="0">
                    <a:prstClr val="black">
                      <a:alpha val="40000"/>
                    </a:prstClr>
                  </a:outerShdw>
                </a:effectLst>
                <a:hlinkClick r:id="rId9"/>
              </a:rPr>
              <a:t>martinfowler.com/bliki/CQRS.html</a:t>
            </a:r>
            <a:endParaRPr lang="en-GB" dirty="0" smtClean="0">
              <a:effectLst>
                <a:outerShdw blurRad="50800" dist="38100" dir="5400000" algn="t" rotWithShape="0">
                  <a:prstClr val="black">
                    <a:alpha val="40000"/>
                  </a:prstClr>
                </a:outerShdw>
              </a:effectLst>
            </a:endParaRPr>
          </a:p>
          <a:p>
            <a:r>
              <a:rPr lang="en-GB" dirty="0" smtClean="0">
                <a:effectLst>
                  <a:outerShdw blurRad="50800" dist="38100" dir="5400000" algn="t" rotWithShape="0">
                    <a:prstClr val="black">
                      <a:alpha val="40000"/>
                    </a:prstClr>
                  </a:outerShdw>
                </a:effectLst>
              </a:rPr>
              <a:t>Udi </a:t>
            </a:r>
            <a:r>
              <a:rPr lang="en-GB" dirty="0" err="1" smtClean="0">
                <a:effectLst>
                  <a:outerShdw blurRad="50800" dist="38100" dir="5400000" algn="t" rotWithShape="0">
                    <a:prstClr val="black">
                      <a:alpha val="40000"/>
                    </a:prstClr>
                  </a:outerShdw>
                </a:effectLst>
              </a:rPr>
              <a:t>Dahan</a:t>
            </a:r>
            <a:r>
              <a:rPr lang="en-GB" dirty="0">
                <a:effectLst>
                  <a:outerShdw blurRad="50800" dist="38100" dir="5400000" algn="t" rotWithShape="0">
                    <a:prstClr val="black">
                      <a:alpha val="40000"/>
                    </a:prstClr>
                  </a:outerShdw>
                </a:effectLst>
              </a:rPr>
              <a:t>: </a:t>
            </a:r>
            <a:r>
              <a:rPr lang="en-GB" dirty="0">
                <a:effectLst>
                  <a:outerShdw blurRad="50800" dist="38100" dir="5400000" algn="t" rotWithShape="0">
                    <a:prstClr val="black">
                      <a:alpha val="40000"/>
                    </a:prstClr>
                  </a:outerShdw>
                </a:effectLst>
                <a:hlinkClick r:id="rId10"/>
              </a:rPr>
              <a:t>https://</a:t>
            </a:r>
            <a:r>
              <a:rPr lang="en-GB" dirty="0" smtClean="0">
                <a:effectLst>
                  <a:outerShdw blurRad="50800" dist="38100" dir="5400000" algn="t" rotWithShape="0">
                    <a:prstClr val="black">
                      <a:alpha val="40000"/>
                    </a:prstClr>
                  </a:outerShdw>
                </a:effectLst>
                <a:hlinkClick r:id="rId10"/>
              </a:rPr>
              <a:t>skillsmatter.com/skillscasts/1250-udi-dahan-command-query-responsibility-segregation</a:t>
            </a:r>
            <a:r>
              <a:rPr lang="en-GB" dirty="0" smtClean="0">
                <a:effectLst>
                  <a:outerShdw blurRad="50800" dist="38100" dir="5400000" algn="t" rotWithShape="0">
                    <a:prstClr val="black">
                      <a:alpha val="40000"/>
                    </a:prstClr>
                  </a:outerShdw>
                </a:effectLst>
              </a:rPr>
              <a:t> </a:t>
            </a:r>
            <a:br>
              <a:rPr lang="en-GB" dirty="0" smtClean="0">
                <a:effectLst>
                  <a:outerShdw blurRad="50800" dist="38100" dir="5400000" algn="t" rotWithShape="0">
                    <a:prstClr val="black">
                      <a:alpha val="40000"/>
                    </a:prstClr>
                  </a:outerShdw>
                </a:effectLst>
              </a:rPr>
            </a:br>
            <a:endParaRPr lang="en-GB" dirty="0" smtClean="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6142628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5" name="Oval Callout 4"/>
          <p:cNvSpPr/>
          <p:nvPr/>
        </p:nvSpPr>
        <p:spPr>
          <a:xfrm>
            <a:off x="3029915" y="1041991"/>
            <a:ext cx="3743026" cy="1095153"/>
          </a:xfrm>
          <a:custGeom>
            <a:avLst/>
            <a:gdLst>
              <a:gd name="connsiteX0" fmla="*/ 1029598 w 3530009"/>
              <a:gd name="connsiteY0" fmla="*/ 2284671 h 2030819"/>
              <a:gd name="connsiteX1" fmla="*/ 897627 w 3530009"/>
              <a:gd name="connsiteY1" fmla="*/ 1899746 h 2030819"/>
              <a:gd name="connsiteX2" fmla="*/ 682374 w 3530009"/>
              <a:gd name="connsiteY2" fmla="*/ 213456 h 2030819"/>
              <a:gd name="connsiteX3" fmla="*/ 2293501 w 3530009"/>
              <a:gd name="connsiteY3" fmla="*/ 46587 h 2030819"/>
              <a:gd name="connsiteX4" fmla="*/ 3240338 w 3530009"/>
              <a:gd name="connsiteY4" fmla="*/ 1572780 h 2030819"/>
              <a:gd name="connsiteX5" fmla="*/ 1536621 w 3530009"/>
              <a:gd name="connsiteY5" fmla="*/ 2022282 h 2030819"/>
              <a:gd name="connsiteX6" fmla="*/ 1029598 w 3530009"/>
              <a:gd name="connsiteY6" fmla="*/ 2284671 h 2030819"/>
              <a:gd name="connsiteX0" fmla="*/ 102967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1029672 w 3531004"/>
              <a:gd name="connsiteY6" fmla="*/ 2284682 h 2284682"/>
              <a:gd name="connsiteX0" fmla="*/ 277341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2773412 w 3531004"/>
              <a:gd name="connsiteY6" fmla="*/ 2284682 h 2284682"/>
              <a:gd name="connsiteX0" fmla="*/ 277341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2773412 w 3531004"/>
              <a:gd name="connsiteY6" fmla="*/ 2284682 h 2284682"/>
              <a:gd name="connsiteX0" fmla="*/ 2773412 w 3531004"/>
              <a:gd name="connsiteY0" fmla="*/ 2284682 h 2284682"/>
              <a:gd name="connsiteX1" fmla="*/ 897701 w 3531004"/>
              <a:gd name="connsiteY1" fmla="*/ 1899757 h 2284682"/>
              <a:gd name="connsiteX2" fmla="*/ 682448 w 3531004"/>
              <a:gd name="connsiteY2" fmla="*/ 213467 h 2284682"/>
              <a:gd name="connsiteX3" fmla="*/ 2293575 w 3531004"/>
              <a:gd name="connsiteY3" fmla="*/ 46598 h 2284682"/>
              <a:gd name="connsiteX4" fmla="*/ 3240412 w 3531004"/>
              <a:gd name="connsiteY4" fmla="*/ 1572791 h 2284682"/>
              <a:gd name="connsiteX5" fmla="*/ 2791336 w 3531004"/>
              <a:gd name="connsiteY5" fmla="*/ 1852172 h 2284682"/>
              <a:gd name="connsiteX6" fmla="*/ 2773412 w 3531004"/>
              <a:gd name="connsiteY6" fmla="*/ 2284682 h 2284682"/>
              <a:gd name="connsiteX0" fmla="*/ 2773412 w 3546283"/>
              <a:gd name="connsiteY0" fmla="*/ 2326824 h 2326824"/>
              <a:gd name="connsiteX1" fmla="*/ 897701 w 3546283"/>
              <a:gd name="connsiteY1" fmla="*/ 1941899 h 2326824"/>
              <a:gd name="connsiteX2" fmla="*/ 682448 w 3546283"/>
              <a:gd name="connsiteY2" fmla="*/ 255609 h 2326824"/>
              <a:gd name="connsiteX3" fmla="*/ 2293575 w 3546283"/>
              <a:gd name="connsiteY3" fmla="*/ 88740 h 2326824"/>
              <a:gd name="connsiteX4" fmla="*/ 3368003 w 3546283"/>
              <a:gd name="connsiteY4" fmla="*/ 1423547 h 2326824"/>
              <a:gd name="connsiteX5" fmla="*/ 2791336 w 3546283"/>
              <a:gd name="connsiteY5" fmla="*/ 1894314 h 2326824"/>
              <a:gd name="connsiteX6" fmla="*/ 2773412 w 3546283"/>
              <a:gd name="connsiteY6" fmla="*/ 2326824 h 2326824"/>
              <a:gd name="connsiteX0" fmla="*/ 2508211 w 3310528"/>
              <a:gd name="connsiteY0" fmla="*/ 2344989 h 2344989"/>
              <a:gd name="connsiteX1" fmla="*/ 632500 w 3310528"/>
              <a:gd name="connsiteY1" fmla="*/ 1960064 h 2344989"/>
              <a:gd name="connsiteX2" fmla="*/ 417247 w 3310528"/>
              <a:gd name="connsiteY2" fmla="*/ 273774 h 2344989"/>
              <a:gd name="connsiteX3" fmla="*/ 2283556 w 3310528"/>
              <a:gd name="connsiteY3" fmla="*/ 117537 h 2344989"/>
              <a:gd name="connsiteX4" fmla="*/ 3102802 w 3310528"/>
              <a:gd name="connsiteY4" fmla="*/ 1441712 h 2344989"/>
              <a:gd name="connsiteX5" fmla="*/ 2526135 w 3310528"/>
              <a:gd name="connsiteY5" fmla="*/ 1912479 h 2344989"/>
              <a:gd name="connsiteX6" fmla="*/ 2508211 w 3310528"/>
              <a:gd name="connsiteY6" fmla="*/ 2344989 h 2344989"/>
              <a:gd name="connsiteX0" fmla="*/ 2508211 w 3313281"/>
              <a:gd name="connsiteY0" fmla="*/ 2326705 h 2326705"/>
              <a:gd name="connsiteX1" fmla="*/ 632500 w 3313281"/>
              <a:gd name="connsiteY1" fmla="*/ 1941780 h 2326705"/>
              <a:gd name="connsiteX2" fmla="*/ 417247 w 3313281"/>
              <a:gd name="connsiteY2" fmla="*/ 255490 h 2326705"/>
              <a:gd name="connsiteX3" fmla="*/ 2283556 w 3313281"/>
              <a:gd name="connsiteY3" fmla="*/ 99253 h 2326705"/>
              <a:gd name="connsiteX4" fmla="*/ 3102802 w 3313281"/>
              <a:gd name="connsiteY4" fmla="*/ 1423428 h 2326705"/>
              <a:gd name="connsiteX5" fmla="*/ 2526135 w 3313281"/>
              <a:gd name="connsiteY5" fmla="*/ 1894195 h 2326705"/>
              <a:gd name="connsiteX6" fmla="*/ 2508211 w 3313281"/>
              <a:gd name="connsiteY6" fmla="*/ 2326705 h 2326705"/>
              <a:gd name="connsiteX0" fmla="*/ 2707248 w 3512318"/>
              <a:gd name="connsiteY0" fmla="*/ 2326705 h 2326705"/>
              <a:gd name="connsiteX1" fmla="*/ 831537 w 3512318"/>
              <a:gd name="connsiteY1" fmla="*/ 1941780 h 2326705"/>
              <a:gd name="connsiteX2" fmla="*/ 616284 w 3512318"/>
              <a:gd name="connsiteY2" fmla="*/ 255490 h 2326705"/>
              <a:gd name="connsiteX3" fmla="*/ 2482593 w 3512318"/>
              <a:gd name="connsiteY3" fmla="*/ 99253 h 2326705"/>
              <a:gd name="connsiteX4" fmla="*/ 3301839 w 3512318"/>
              <a:gd name="connsiteY4" fmla="*/ 1423428 h 2326705"/>
              <a:gd name="connsiteX5" fmla="*/ 2725172 w 3512318"/>
              <a:gd name="connsiteY5" fmla="*/ 1894195 h 2326705"/>
              <a:gd name="connsiteX6" fmla="*/ 2707248 w 3512318"/>
              <a:gd name="connsiteY6" fmla="*/ 2326705 h 2326705"/>
              <a:gd name="connsiteX0" fmla="*/ 2707248 w 3512318"/>
              <a:gd name="connsiteY0" fmla="*/ 2326705 h 2326705"/>
              <a:gd name="connsiteX1" fmla="*/ 831537 w 3512318"/>
              <a:gd name="connsiteY1" fmla="*/ 1941780 h 2326705"/>
              <a:gd name="connsiteX2" fmla="*/ 616284 w 3512318"/>
              <a:gd name="connsiteY2" fmla="*/ 255490 h 2326705"/>
              <a:gd name="connsiteX3" fmla="*/ 2482593 w 3512318"/>
              <a:gd name="connsiteY3" fmla="*/ 99253 h 2326705"/>
              <a:gd name="connsiteX4" fmla="*/ 3301839 w 3512318"/>
              <a:gd name="connsiteY4" fmla="*/ 1423428 h 2326705"/>
              <a:gd name="connsiteX5" fmla="*/ 2725172 w 3512318"/>
              <a:gd name="connsiteY5" fmla="*/ 1894195 h 2326705"/>
              <a:gd name="connsiteX6" fmla="*/ 2707248 w 3512318"/>
              <a:gd name="connsiteY6" fmla="*/ 2326705 h 2326705"/>
              <a:gd name="connsiteX0" fmla="*/ 2707248 w 3512318"/>
              <a:gd name="connsiteY0" fmla="*/ 2326705 h 2342927"/>
              <a:gd name="connsiteX1" fmla="*/ 2177377 w 3512318"/>
              <a:gd name="connsiteY1" fmla="*/ 2221710 h 2342927"/>
              <a:gd name="connsiteX2" fmla="*/ 831537 w 3512318"/>
              <a:gd name="connsiteY2" fmla="*/ 1941780 h 2342927"/>
              <a:gd name="connsiteX3" fmla="*/ 616284 w 3512318"/>
              <a:gd name="connsiteY3" fmla="*/ 255490 h 2342927"/>
              <a:gd name="connsiteX4" fmla="*/ 2482593 w 3512318"/>
              <a:gd name="connsiteY4" fmla="*/ 99253 h 2342927"/>
              <a:gd name="connsiteX5" fmla="*/ 3301839 w 3512318"/>
              <a:gd name="connsiteY5" fmla="*/ 1423428 h 2342927"/>
              <a:gd name="connsiteX6" fmla="*/ 2725172 w 3512318"/>
              <a:gd name="connsiteY6" fmla="*/ 1894195 h 2342927"/>
              <a:gd name="connsiteX7" fmla="*/ 2707248 w 3512318"/>
              <a:gd name="connsiteY7" fmla="*/ 2326705 h 2342927"/>
              <a:gd name="connsiteX0" fmla="*/ 2707248 w 3512318"/>
              <a:gd name="connsiteY0" fmla="*/ 2326705 h 2333572"/>
              <a:gd name="connsiteX1" fmla="*/ 2209275 w 3512318"/>
              <a:gd name="connsiteY1" fmla="*/ 2030324 h 2333572"/>
              <a:gd name="connsiteX2" fmla="*/ 831537 w 3512318"/>
              <a:gd name="connsiteY2" fmla="*/ 1941780 h 2333572"/>
              <a:gd name="connsiteX3" fmla="*/ 616284 w 3512318"/>
              <a:gd name="connsiteY3" fmla="*/ 255490 h 2333572"/>
              <a:gd name="connsiteX4" fmla="*/ 2482593 w 3512318"/>
              <a:gd name="connsiteY4" fmla="*/ 99253 h 2333572"/>
              <a:gd name="connsiteX5" fmla="*/ 3301839 w 3512318"/>
              <a:gd name="connsiteY5" fmla="*/ 1423428 h 2333572"/>
              <a:gd name="connsiteX6" fmla="*/ 2725172 w 3512318"/>
              <a:gd name="connsiteY6" fmla="*/ 1894195 h 2333572"/>
              <a:gd name="connsiteX7" fmla="*/ 2707248 w 3512318"/>
              <a:gd name="connsiteY7" fmla="*/ 2326705 h 2333572"/>
              <a:gd name="connsiteX0" fmla="*/ 2707248 w 3512318"/>
              <a:gd name="connsiteY0" fmla="*/ 2326705 h 2333572"/>
              <a:gd name="connsiteX1" fmla="*/ 2209275 w 3512318"/>
              <a:gd name="connsiteY1" fmla="*/ 2030324 h 2333572"/>
              <a:gd name="connsiteX2" fmla="*/ 831537 w 3512318"/>
              <a:gd name="connsiteY2" fmla="*/ 1941780 h 2333572"/>
              <a:gd name="connsiteX3" fmla="*/ 616284 w 3512318"/>
              <a:gd name="connsiteY3" fmla="*/ 255490 h 2333572"/>
              <a:gd name="connsiteX4" fmla="*/ 2482593 w 3512318"/>
              <a:gd name="connsiteY4" fmla="*/ 99253 h 2333572"/>
              <a:gd name="connsiteX5" fmla="*/ 3301839 w 3512318"/>
              <a:gd name="connsiteY5" fmla="*/ 1423428 h 2333572"/>
              <a:gd name="connsiteX6" fmla="*/ 2725172 w 3512318"/>
              <a:gd name="connsiteY6" fmla="*/ 1894195 h 2333572"/>
              <a:gd name="connsiteX7" fmla="*/ 2707248 w 3512318"/>
              <a:gd name="connsiteY7" fmla="*/ 2326705 h 2333572"/>
              <a:gd name="connsiteX0" fmla="*/ 2707248 w 3512318"/>
              <a:gd name="connsiteY0" fmla="*/ 2326705 h 2338669"/>
              <a:gd name="connsiteX1" fmla="*/ 2209275 w 3512318"/>
              <a:gd name="connsiteY1" fmla="*/ 2030324 h 2338669"/>
              <a:gd name="connsiteX2" fmla="*/ 831537 w 3512318"/>
              <a:gd name="connsiteY2" fmla="*/ 1941780 h 2338669"/>
              <a:gd name="connsiteX3" fmla="*/ 616284 w 3512318"/>
              <a:gd name="connsiteY3" fmla="*/ 255490 h 2338669"/>
              <a:gd name="connsiteX4" fmla="*/ 2482593 w 3512318"/>
              <a:gd name="connsiteY4" fmla="*/ 99253 h 2338669"/>
              <a:gd name="connsiteX5" fmla="*/ 3301839 w 3512318"/>
              <a:gd name="connsiteY5" fmla="*/ 1423428 h 2338669"/>
              <a:gd name="connsiteX6" fmla="*/ 2725172 w 3512318"/>
              <a:gd name="connsiteY6" fmla="*/ 1894195 h 2338669"/>
              <a:gd name="connsiteX7" fmla="*/ 2707248 w 3512318"/>
              <a:gd name="connsiteY7" fmla="*/ 2326705 h 2338669"/>
              <a:gd name="connsiteX0" fmla="*/ 2707248 w 3512318"/>
              <a:gd name="connsiteY0" fmla="*/ 2326705 h 2336634"/>
              <a:gd name="connsiteX1" fmla="*/ 2209275 w 3512318"/>
              <a:gd name="connsiteY1" fmla="*/ 2030324 h 2336634"/>
              <a:gd name="connsiteX2" fmla="*/ 831537 w 3512318"/>
              <a:gd name="connsiteY2" fmla="*/ 1941780 h 2336634"/>
              <a:gd name="connsiteX3" fmla="*/ 616284 w 3512318"/>
              <a:gd name="connsiteY3" fmla="*/ 255490 h 2336634"/>
              <a:gd name="connsiteX4" fmla="*/ 2482593 w 3512318"/>
              <a:gd name="connsiteY4" fmla="*/ 99253 h 2336634"/>
              <a:gd name="connsiteX5" fmla="*/ 3301839 w 3512318"/>
              <a:gd name="connsiteY5" fmla="*/ 1423428 h 2336634"/>
              <a:gd name="connsiteX6" fmla="*/ 2725172 w 3512318"/>
              <a:gd name="connsiteY6" fmla="*/ 1894195 h 2336634"/>
              <a:gd name="connsiteX7" fmla="*/ 2707248 w 3512318"/>
              <a:gd name="connsiteY7" fmla="*/ 2326705 h 2336634"/>
              <a:gd name="connsiteX0" fmla="*/ 2707248 w 3512318"/>
              <a:gd name="connsiteY0" fmla="*/ 2326705 h 2336634"/>
              <a:gd name="connsiteX1" fmla="*/ 2209275 w 3512318"/>
              <a:gd name="connsiteY1" fmla="*/ 2030324 h 2336634"/>
              <a:gd name="connsiteX2" fmla="*/ 831537 w 3512318"/>
              <a:gd name="connsiteY2" fmla="*/ 1941780 h 2336634"/>
              <a:gd name="connsiteX3" fmla="*/ 616284 w 3512318"/>
              <a:gd name="connsiteY3" fmla="*/ 255490 h 2336634"/>
              <a:gd name="connsiteX4" fmla="*/ 2482593 w 3512318"/>
              <a:gd name="connsiteY4" fmla="*/ 99253 h 2336634"/>
              <a:gd name="connsiteX5" fmla="*/ 3301839 w 3512318"/>
              <a:gd name="connsiteY5" fmla="*/ 1423428 h 2336634"/>
              <a:gd name="connsiteX6" fmla="*/ 2725172 w 3512318"/>
              <a:gd name="connsiteY6" fmla="*/ 1894195 h 2336634"/>
              <a:gd name="connsiteX7" fmla="*/ 2707248 w 3512318"/>
              <a:gd name="connsiteY7" fmla="*/ 2326705 h 2336634"/>
              <a:gd name="connsiteX0" fmla="*/ 2710331 w 3515401"/>
              <a:gd name="connsiteY0" fmla="*/ 2309603 h 2319532"/>
              <a:gd name="connsiteX1" fmla="*/ 2212358 w 3515401"/>
              <a:gd name="connsiteY1" fmla="*/ 2013222 h 2319532"/>
              <a:gd name="connsiteX2" fmla="*/ 834620 w 3515401"/>
              <a:gd name="connsiteY2" fmla="*/ 1924678 h 2319532"/>
              <a:gd name="connsiteX3" fmla="*/ 619367 w 3515401"/>
              <a:gd name="connsiteY3" fmla="*/ 238388 h 2319532"/>
              <a:gd name="connsiteX4" fmla="*/ 2485676 w 3515401"/>
              <a:gd name="connsiteY4" fmla="*/ 82151 h 2319532"/>
              <a:gd name="connsiteX5" fmla="*/ 3304922 w 3515401"/>
              <a:gd name="connsiteY5" fmla="*/ 1406326 h 2319532"/>
              <a:gd name="connsiteX6" fmla="*/ 2728255 w 3515401"/>
              <a:gd name="connsiteY6" fmla="*/ 1877093 h 2319532"/>
              <a:gd name="connsiteX7" fmla="*/ 2710331 w 3515401"/>
              <a:gd name="connsiteY7" fmla="*/ 2309603 h 2319532"/>
              <a:gd name="connsiteX0" fmla="*/ 2710331 w 3515401"/>
              <a:gd name="connsiteY0" fmla="*/ 2301170 h 2311099"/>
              <a:gd name="connsiteX1" fmla="*/ 2212358 w 3515401"/>
              <a:gd name="connsiteY1" fmla="*/ 2004789 h 2311099"/>
              <a:gd name="connsiteX2" fmla="*/ 834620 w 3515401"/>
              <a:gd name="connsiteY2" fmla="*/ 1916245 h 2311099"/>
              <a:gd name="connsiteX3" fmla="*/ 619367 w 3515401"/>
              <a:gd name="connsiteY3" fmla="*/ 229955 h 2311099"/>
              <a:gd name="connsiteX4" fmla="*/ 2485676 w 3515401"/>
              <a:gd name="connsiteY4" fmla="*/ 73718 h 2311099"/>
              <a:gd name="connsiteX5" fmla="*/ 3304922 w 3515401"/>
              <a:gd name="connsiteY5" fmla="*/ 1397893 h 2311099"/>
              <a:gd name="connsiteX6" fmla="*/ 2728255 w 3515401"/>
              <a:gd name="connsiteY6" fmla="*/ 1868660 h 2311099"/>
              <a:gd name="connsiteX7" fmla="*/ 2710331 w 3515401"/>
              <a:gd name="connsiteY7" fmla="*/ 2301170 h 2311099"/>
              <a:gd name="connsiteX0" fmla="*/ 2710331 w 3332087"/>
              <a:gd name="connsiteY0" fmla="*/ 2247133 h 2257062"/>
              <a:gd name="connsiteX1" fmla="*/ 2212358 w 3332087"/>
              <a:gd name="connsiteY1" fmla="*/ 1950752 h 2257062"/>
              <a:gd name="connsiteX2" fmla="*/ 834620 w 3332087"/>
              <a:gd name="connsiteY2" fmla="*/ 1862208 h 2257062"/>
              <a:gd name="connsiteX3" fmla="*/ 619367 w 3332087"/>
              <a:gd name="connsiteY3" fmla="*/ 175918 h 2257062"/>
              <a:gd name="connsiteX4" fmla="*/ 2485676 w 3332087"/>
              <a:gd name="connsiteY4" fmla="*/ 19681 h 2257062"/>
              <a:gd name="connsiteX5" fmla="*/ 3160981 w 3332087"/>
              <a:gd name="connsiteY5" fmla="*/ 359150 h 2257062"/>
              <a:gd name="connsiteX6" fmla="*/ 3304922 w 3332087"/>
              <a:gd name="connsiteY6" fmla="*/ 1343856 h 2257062"/>
              <a:gd name="connsiteX7" fmla="*/ 2728255 w 3332087"/>
              <a:gd name="connsiteY7" fmla="*/ 1814623 h 2257062"/>
              <a:gd name="connsiteX8" fmla="*/ 2710331 w 3332087"/>
              <a:gd name="connsiteY8" fmla="*/ 2247133 h 2257062"/>
              <a:gd name="connsiteX0" fmla="*/ 2710331 w 3347522"/>
              <a:gd name="connsiteY0" fmla="*/ 2247133 h 2257062"/>
              <a:gd name="connsiteX1" fmla="*/ 2212358 w 3347522"/>
              <a:gd name="connsiteY1" fmla="*/ 1950752 h 2257062"/>
              <a:gd name="connsiteX2" fmla="*/ 834620 w 3347522"/>
              <a:gd name="connsiteY2" fmla="*/ 1862208 h 2257062"/>
              <a:gd name="connsiteX3" fmla="*/ 619367 w 3347522"/>
              <a:gd name="connsiteY3" fmla="*/ 175918 h 2257062"/>
              <a:gd name="connsiteX4" fmla="*/ 2485676 w 3347522"/>
              <a:gd name="connsiteY4" fmla="*/ 19681 h 2257062"/>
              <a:gd name="connsiteX5" fmla="*/ 3160981 w 3347522"/>
              <a:gd name="connsiteY5" fmla="*/ 359150 h 2257062"/>
              <a:gd name="connsiteX6" fmla="*/ 3288571 w 3347522"/>
              <a:gd name="connsiteY6" fmla="*/ 688759 h 2257062"/>
              <a:gd name="connsiteX7" fmla="*/ 3304922 w 3347522"/>
              <a:gd name="connsiteY7" fmla="*/ 1343856 h 2257062"/>
              <a:gd name="connsiteX8" fmla="*/ 2728255 w 3347522"/>
              <a:gd name="connsiteY8" fmla="*/ 1814623 h 2257062"/>
              <a:gd name="connsiteX9" fmla="*/ 2710331 w 3347522"/>
              <a:gd name="connsiteY9" fmla="*/ 2247133 h 2257062"/>
              <a:gd name="connsiteX0" fmla="*/ 2710331 w 3358345"/>
              <a:gd name="connsiteY0" fmla="*/ 2247133 h 2257062"/>
              <a:gd name="connsiteX1" fmla="*/ 2212358 w 3358345"/>
              <a:gd name="connsiteY1" fmla="*/ 1950752 h 2257062"/>
              <a:gd name="connsiteX2" fmla="*/ 834620 w 3358345"/>
              <a:gd name="connsiteY2" fmla="*/ 1862208 h 2257062"/>
              <a:gd name="connsiteX3" fmla="*/ 619367 w 3358345"/>
              <a:gd name="connsiteY3" fmla="*/ 175918 h 2257062"/>
              <a:gd name="connsiteX4" fmla="*/ 2485676 w 3358345"/>
              <a:gd name="connsiteY4" fmla="*/ 19681 h 2257062"/>
              <a:gd name="connsiteX5" fmla="*/ 3160981 w 3358345"/>
              <a:gd name="connsiteY5" fmla="*/ 359150 h 2257062"/>
              <a:gd name="connsiteX6" fmla="*/ 3288571 w 3358345"/>
              <a:gd name="connsiteY6" fmla="*/ 688759 h 2257062"/>
              <a:gd name="connsiteX7" fmla="*/ 3331101 w 3358345"/>
              <a:gd name="connsiteY7" fmla="*/ 986470 h 2257062"/>
              <a:gd name="connsiteX8" fmla="*/ 3304922 w 3358345"/>
              <a:gd name="connsiteY8" fmla="*/ 1343856 h 2257062"/>
              <a:gd name="connsiteX9" fmla="*/ 2728255 w 3358345"/>
              <a:gd name="connsiteY9" fmla="*/ 1814623 h 2257062"/>
              <a:gd name="connsiteX10" fmla="*/ 2710331 w 3358345"/>
              <a:gd name="connsiteY10" fmla="*/ 2247133 h 2257062"/>
              <a:gd name="connsiteX0" fmla="*/ 2710331 w 3358345"/>
              <a:gd name="connsiteY0" fmla="*/ 2247133 h 2257062"/>
              <a:gd name="connsiteX1" fmla="*/ 2212358 w 3358345"/>
              <a:gd name="connsiteY1" fmla="*/ 1950752 h 2257062"/>
              <a:gd name="connsiteX2" fmla="*/ 834620 w 3358345"/>
              <a:gd name="connsiteY2" fmla="*/ 1862208 h 2257062"/>
              <a:gd name="connsiteX3" fmla="*/ 619367 w 3358345"/>
              <a:gd name="connsiteY3" fmla="*/ 175918 h 2257062"/>
              <a:gd name="connsiteX4" fmla="*/ 2485676 w 3358345"/>
              <a:gd name="connsiteY4" fmla="*/ 19681 h 2257062"/>
              <a:gd name="connsiteX5" fmla="*/ 3160981 w 3358345"/>
              <a:gd name="connsiteY5" fmla="*/ 359150 h 2257062"/>
              <a:gd name="connsiteX6" fmla="*/ 3288571 w 3358345"/>
              <a:gd name="connsiteY6" fmla="*/ 688759 h 2257062"/>
              <a:gd name="connsiteX7" fmla="*/ 3331101 w 3358345"/>
              <a:gd name="connsiteY7" fmla="*/ 986470 h 2257062"/>
              <a:gd name="connsiteX8" fmla="*/ 3304922 w 3358345"/>
              <a:gd name="connsiteY8" fmla="*/ 1343856 h 2257062"/>
              <a:gd name="connsiteX9" fmla="*/ 2728255 w 3358345"/>
              <a:gd name="connsiteY9" fmla="*/ 1814623 h 2257062"/>
              <a:gd name="connsiteX10" fmla="*/ 2710331 w 3358345"/>
              <a:gd name="connsiteY10" fmla="*/ 2247133 h 2257062"/>
              <a:gd name="connsiteX0" fmla="*/ 2728255 w 3358345"/>
              <a:gd name="connsiteY0" fmla="*/ 1814623 h 2005391"/>
              <a:gd name="connsiteX1" fmla="*/ 2212358 w 3358345"/>
              <a:gd name="connsiteY1" fmla="*/ 1950752 h 2005391"/>
              <a:gd name="connsiteX2" fmla="*/ 834620 w 3358345"/>
              <a:gd name="connsiteY2" fmla="*/ 1862208 h 2005391"/>
              <a:gd name="connsiteX3" fmla="*/ 619367 w 3358345"/>
              <a:gd name="connsiteY3" fmla="*/ 175918 h 2005391"/>
              <a:gd name="connsiteX4" fmla="*/ 2485676 w 3358345"/>
              <a:gd name="connsiteY4" fmla="*/ 19681 h 2005391"/>
              <a:gd name="connsiteX5" fmla="*/ 3160981 w 3358345"/>
              <a:gd name="connsiteY5" fmla="*/ 359150 h 2005391"/>
              <a:gd name="connsiteX6" fmla="*/ 3288571 w 3358345"/>
              <a:gd name="connsiteY6" fmla="*/ 688759 h 2005391"/>
              <a:gd name="connsiteX7" fmla="*/ 3331101 w 3358345"/>
              <a:gd name="connsiteY7" fmla="*/ 986470 h 2005391"/>
              <a:gd name="connsiteX8" fmla="*/ 3304922 w 3358345"/>
              <a:gd name="connsiteY8" fmla="*/ 1343856 h 2005391"/>
              <a:gd name="connsiteX9" fmla="*/ 2728255 w 3358345"/>
              <a:gd name="connsiteY9" fmla="*/ 1814623 h 2005391"/>
              <a:gd name="connsiteX0" fmla="*/ 2728255 w 3853152"/>
              <a:gd name="connsiteY0" fmla="*/ 1814623 h 2005391"/>
              <a:gd name="connsiteX1" fmla="*/ 2212358 w 3853152"/>
              <a:gd name="connsiteY1" fmla="*/ 1950752 h 2005391"/>
              <a:gd name="connsiteX2" fmla="*/ 834620 w 3853152"/>
              <a:gd name="connsiteY2" fmla="*/ 1862208 h 2005391"/>
              <a:gd name="connsiteX3" fmla="*/ 619367 w 3853152"/>
              <a:gd name="connsiteY3" fmla="*/ 175918 h 2005391"/>
              <a:gd name="connsiteX4" fmla="*/ 2485676 w 3853152"/>
              <a:gd name="connsiteY4" fmla="*/ 19681 h 2005391"/>
              <a:gd name="connsiteX5" fmla="*/ 3160981 w 3853152"/>
              <a:gd name="connsiteY5" fmla="*/ 359150 h 2005391"/>
              <a:gd name="connsiteX6" fmla="*/ 3852097 w 3853152"/>
              <a:gd name="connsiteY6" fmla="*/ 316620 h 2005391"/>
              <a:gd name="connsiteX7" fmla="*/ 3331101 w 3853152"/>
              <a:gd name="connsiteY7" fmla="*/ 986470 h 2005391"/>
              <a:gd name="connsiteX8" fmla="*/ 3304922 w 3853152"/>
              <a:gd name="connsiteY8" fmla="*/ 1343856 h 2005391"/>
              <a:gd name="connsiteX9" fmla="*/ 2728255 w 3853152"/>
              <a:gd name="connsiteY9" fmla="*/ 1814623 h 2005391"/>
              <a:gd name="connsiteX0" fmla="*/ 2728255 w 3853152"/>
              <a:gd name="connsiteY0" fmla="*/ 1814623 h 2005391"/>
              <a:gd name="connsiteX1" fmla="*/ 2212358 w 3853152"/>
              <a:gd name="connsiteY1" fmla="*/ 1950752 h 2005391"/>
              <a:gd name="connsiteX2" fmla="*/ 834620 w 3853152"/>
              <a:gd name="connsiteY2" fmla="*/ 1862208 h 2005391"/>
              <a:gd name="connsiteX3" fmla="*/ 619367 w 3853152"/>
              <a:gd name="connsiteY3" fmla="*/ 175918 h 2005391"/>
              <a:gd name="connsiteX4" fmla="*/ 2485676 w 3853152"/>
              <a:gd name="connsiteY4" fmla="*/ 19681 h 2005391"/>
              <a:gd name="connsiteX5" fmla="*/ 3160981 w 3853152"/>
              <a:gd name="connsiteY5" fmla="*/ 359150 h 2005391"/>
              <a:gd name="connsiteX6" fmla="*/ 3852097 w 3853152"/>
              <a:gd name="connsiteY6" fmla="*/ 316620 h 2005391"/>
              <a:gd name="connsiteX7" fmla="*/ 3331101 w 3853152"/>
              <a:gd name="connsiteY7" fmla="*/ 986470 h 2005391"/>
              <a:gd name="connsiteX8" fmla="*/ 3304922 w 3853152"/>
              <a:gd name="connsiteY8" fmla="*/ 1343856 h 2005391"/>
              <a:gd name="connsiteX9" fmla="*/ 2728255 w 3853152"/>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226364"/>
              <a:gd name="connsiteY0" fmla="*/ 1814623 h 2005391"/>
              <a:gd name="connsiteX1" fmla="*/ 2212358 w 4226364"/>
              <a:gd name="connsiteY1" fmla="*/ 1950752 h 2005391"/>
              <a:gd name="connsiteX2" fmla="*/ 834620 w 4226364"/>
              <a:gd name="connsiteY2" fmla="*/ 1862208 h 2005391"/>
              <a:gd name="connsiteX3" fmla="*/ 619367 w 4226364"/>
              <a:gd name="connsiteY3" fmla="*/ 175918 h 2005391"/>
              <a:gd name="connsiteX4" fmla="*/ 2485676 w 4226364"/>
              <a:gd name="connsiteY4" fmla="*/ 19681 h 2005391"/>
              <a:gd name="connsiteX5" fmla="*/ 3160981 w 4226364"/>
              <a:gd name="connsiteY5" fmla="*/ 359150 h 2005391"/>
              <a:gd name="connsiteX6" fmla="*/ 3852097 w 4226364"/>
              <a:gd name="connsiteY6" fmla="*/ 316620 h 2005391"/>
              <a:gd name="connsiteX7" fmla="*/ 3331101 w 4226364"/>
              <a:gd name="connsiteY7" fmla="*/ 986470 h 2005391"/>
              <a:gd name="connsiteX8" fmla="*/ 3304922 w 4226364"/>
              <a:gd name="connsiteY8" fmla="*/ 1343856 h 2005391"/>
              <a:gd name="connsiteX9" fmla="*/ 2728255 w 4226364"/>
              <a:gd name="connsiteY9" fmla="*/ 1814623 h 2005391"/>
              <a:gd name="connsiteX0" fmla="*/ 2728255 w 4023543"/>
              <a:gd name="connsiteY0" fmla="*/ 1814623 h 2005391"/>
              <a:gd name="connsiteX1" fmla="*/ 2212358 w 4023543"/>
              <a:gd name="connsiteY1" fmla="*/ 1950752 h 2005391"/>
              <a:gd name="connsiteX2" fmla="*/ 834620 w 4023543"/>
              <a:gd name="connsiteY2" fmla="*/ 1862208 h 2005391"/>
              <a:gd name="connsiteX3" fmla="*/ 619367 w 4023543"/>
              <a:gd name="connsiteY3" fmla="*/ 175918 h 2005391"/>
              <a:gd name="connsiteX4" fmla="*/ 2485676 w 4023543"/>
              <a:gd name="connsiteY4" fmla="*/ 19681 h 2005391"/>
              <a:gd name="connsiteX5" fmla="*/ 3160981 w 4023543"/>
              <a:gd name="connsiteY5" fmla="*/ 359150 h 2005391"/>
              <a:gd name="connsiteX6" fmla="*/ 3852097 w 4023543"/>
              <a:gd name="connsiteY6" fmla="*/ 316620 h 2005391"/>
              <a:gd name="connsiteX7" fmla="*/ 3331101 w 4023543"/>
              <a:gd name="connsiteY7" fmla="*/ 986470 h 2005391"/>
              <a:gd name="connsiteX8" fmla="*/ 3304922 w 4023543"/>
              <a:gd name="connsiteY8" fmla="*/ 1343856 h 2005391"/>
              <a:gd name="connsiteX9" fmla="*/ 2728255 w 4023543"/>
              <a:gd name="connsiteY9" fmla="*/ 1814623 h 2005391"/>
              <a:gd name="connsiteX0" fmla="*/ 2728255 w 4023543"/>
              <a:gd name="connsiteY0" fmla="*/ 1814623 h 2005391"/>
              <a:gd name="connsiteX1" fmla="*/ 2212358 w 4023543"/>
              <a:gd name="connsiteY1" fmla="*/ 1950752 h 2005391"/>
              <a:gd name="connsiteX2" fmla="*/ 834620 w 4023543"/>
              <a:gd name="connsiteY2" fmla="*/ 1862208 h 2005391"/>
              <a:gd name="connsiteX3" fmla="*/ 619367 w 4023543"/>
              <a:gd name="connsiteY3" fmla="*/ 175918 h 2005391"/>
              <a:gd name="connsiteX4" fmla="*/ 2485676 w 4023543"/>
              <a:gd name="connsiteY4" fmla="*/ 19681 h 2005391"/>
              <a:gd name="connsiteX5" fmla="*/ 3160981 w 4023543"/>
              <a:gd name="connsiteY5" fmla="*/ 359150 h 2005391"/>
              <a:gd name="connsiteX6" fmla="*/ 3852097 w 4023543"/>
              <a:gd name="connsiteY6" fmla="*/ 316620 h 2005391"/>
              <a:gd name="connsiteX7" fmla="*/ 3331101 w 4023543"/>
              <a:gd name="connsiteY7" fmla="*/ 986470 h 2005391"/>
              <a:gd name="connsiteX8" fmla="*/ 3304922 w 4023543"/>
              <a:gd name="connsiteY8" fmla="*/ 1343856 h 2005391"/>
              <a:gd name="connsiteX9" fmla="*/ 2728255 w 4023543"/>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304922 w 3852097"/>
              <a:gd name="connsiteY8" fmla="*/ 1343856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304922 w 3852097"/>
              <a:gd name="connsiteY8" fmla="*/ 1343856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304922 w 3852097"/>
              <a:gd name="connsiteY8" fmla="*/ 1343856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3230494 w 3852097"/>
              <a:gd name="connsiteY8" fmla="*/ 1460814 h 2005391"/>
              <a:gd name="connsiteX9" fmla="*/ 2728255 w 3852097"/>
              <a:gd name="connsiteY9" fmla="*/ 1814623 h 2005391"/>
              <a:gd name="connsiteX0" fmla="*/ 2728255 w 3852097"/>
              <a:gd name="connsiteY0" fmla="*/ 1814623 h 2005391"/>
              <a:gd name="connsiteX1" fmla="*/ 2212358 w 3852097"/>
              <a:gd name="connsiteY1" fmla="*/ 1950752 h 2005391"/>
              <a:gd name="connsiteX2" fmla="*/ 834620 w 3852097"/>
              <a:gd name="connsiteY2" fmla="*/ 1862208 h 2005391"/>
              <a:gd name="connsiteX3" fmla="*/ 619367 w 3852097"/>
              <a:gd name="connsiteY3" fmla="*/ 175918 h 2005391"/>
              <a:gd name="connsiteX4" fmla="*/ 2485676 w 3852097"/>
              <a:gd name="connsiteY4" fmla="*/ 19681 h 2005391"/>
              <a:gd name="connsiteX5" fmla="*/ 3160981 w 3852097"/>
              <a:gd name="connsiteY5" fmla="*/ 359150 h 2005391"/>
              <a:gd name="connsiteX6" fmla="*/ 3852097 w 3852097"/>
              <a:gd name="connsiteY6" fmla="*/ 316620 h 2005391"/>
              <a:gd name="connsiteX7" fmla="*/ 3331101 w 3852097"/>
              <a:gd name="connsiteY7" fmla="*/ 986470 h 2005391"/>
              <a:gd name="connsiteX8" fmla="*/ 2728255 w 3852097"/>
              <a:gd name="connsiteY8" fmla="*/ 1814623 h 2005391"/>
              <a:gd name="connsiteX0" fmla="*/ 2728255 w 3852097"/>
              <a:gd name="connsiteY0" fmla="*/ 1814623 h 1862208"/>
              <a:gd name="connsiteX1" fmla="*/ 834620 w 3852097"/>
              <a:gd name="connsiteY1" fmla="*/ 1862208 h 1862208"/>
              <a:gd name="connsiteX2" fmla="*/ 619367 w 3852097"/>
              <a:gd name="connsiteY2" fmla="*/ 175918 h 1862208"/>
              <a:gd name="connsiteX3" fmla="*/ 2485676 w 3852097"/>
              <a:gd name="connsiteY3" fmla="*/ 19681 h 1862208"/>
              <a:gd name="connsiteX4" fmla="*/ 3160981 w 3852097"/>
              <a:gd name="connsiteY4" fmla="*/ 359150 h 1862208"/>
              <a:gd name="connsiteX5" fmla="*/ 3852097 w 3852097"/>
              <a:gd name="connsiteY5" fmla="*/ 316620 h 1862208"/>
              <a:gd name="connsiteX6" fmla="*/ 3331101 w 3852097"/>
              <a:gd name="connsiteY6" fmla="*/ 986470 h 1862208"/>
              <a:gd name="connsiteX7" fmla="*/ 2728255 w 3852097"/>
              <a:gd name="connsiteY7" fmla="*/ 1814623 h 1862208"/>
              <a:gd name="connsiteX0" fmla="*/ 2728255 w 3852097"/>
              <a:gd name="connsiteY0" fmla="*/ 1814623 h 1862208"/>
              <a:gd name="connsiteX1" fmla="*/ 834620 w 3852097"/>
              <a:gd name="connsiteY1" fmla="*/ 1862208 h 1862208"/>
              <a:gd name="connsiteX2" fmla="*/ 619367 w 3852097"/>
              <a:gd name="connsiteY2" fmla="*/ 175918 h 1862208"/>
              <a:gd name="connsiteX3" fmla="*/ 2485676 w 3852097"/>
              <a:gd name="connsiteY3" fmla="*/ 19681 h 1862208"/>
              <a:gd name="connsiteX4" fmla="*/ 3160981 w 3852097"/>
              <a:gd name="connsiteY4" fmla="*/ 359150 h 1862208"/>
              <a:gd name="connsiteX5" fmla="*/ 3852097 w 3852097"/>
              <a:gd name="connsiteY5" fmla="*/ 316620 h 1862208"/>
              <a:gd name="connsiteX6" fmla="*/ 3331101 w 3852097"/>
              <a:gd name="connsiteY6" fmla="*/ 986470 h 1862208"/>
              <a:gd name="connsiteX7" fmla="*/ 2728255 w 3852097"/>
              <a:gd name="connsiteY7" fmla="*/ 1814623 h 1862208"/>
              <a:gd name="connsiteX0" fmla="*/ 2341737 w 3465579"/>
              <a:gd name="connsiteY0" fmla="*/ 1814623 h 1862342"/>
              <a:gd name="connsiteX1" fmla="*/ 448102 w 3465579"/>
              <a:gd name="connsiteY1" fmla="*/ 1862208 h 1862342"/>
              <a:gd name="connsiteX2" fmla="*/ 232849 w 3465579"/>
              <a:gd name="connsiteY2" fmla="*/ 175918 h 1862342"/>
              <a:gd name="connsiteX3" fmla="*/ 2099158 w 3465579"/>
              <a:gd name="connsiteY3" fmla="*/ 19681 h 1862342"/>
              <a:gd name="connsiteX4" fmla="*/ 2774463 w 3465579"/>
              <a:gd name="connsiteY4" fmla="*/ 359150 h 1862342"/>
              <a:gd name="connsiteX5" fmla="*/ 3465579 w 3465579"/>
              <a:gd name="connsiteY5" fmla="*/ 316620 h 1862342"/>
              <a:gd name="connsiteX6" fmla="*/ 2944583 w 3465579"/>
              <a:gd name="connsiteY6" fmla="*/ 986470 h 1862342"/>
              <a:gd name="connsiteX7" fmla="*/ 2341737 w 3465579"/>
              <a:gd name="connsiteY7" fmla="*/ 1814623 h 1862342"/>
              <a:gd name="connsiteX0" fmla="*/ 2341737 w 3465579"/>
              <a:gd name="connsiteY0" fmla="*/ 1814623 h 1862342"/>
              <a:gd name="connsiteX1" fmla="*/ 448102 w 3465579"/>
              <a:gd name="connsiteY1" fmla="*/ 1862208 h 1862342"/>
              <a:gd name="connsiteX2" fmla="*/ 232849 w 3465579"/>
              <a:gd name="connsiteY2" fmla="*/ 175918 h 1862342"/>
              <a:gd name="connsiteX3" fmla="*/ 2099158 w 3465579"/>
              <a:gd name="connsiteY3" fmla="*/ 19681 h 1862342"/>
              <a:gd name="connsiteX4" fmla="*/ 2774463 w 3465579"/>
              <a:gd name="connsiteY4" fmla="*/ 359150 h 1862342"/>
              <a:gd name="connsiteX5" fmla="*/ 3465579 w 3465579"/>
              <a:gd name="connsiteY5" fmla="*/ 316620 h 1862342"/>
              <a:gd name="connsiteX6" fmla="*/ 2944583 w 3465579"/>
              <a:gd name="connsiteY6" fmla="*/ 986470 h 1862342"/>
              <a:gd name="connsiteX7" fmla="*/ 2341737 w 3465579"/>
              <a:gd name="connsiteY7" fmla="*/ 1814623 h 1862342"/>
              <a:gd name="connsiteX0" fmla="*/ 2341737 w 3465579"/>
              <a:gd name="connsiteY0" fmla="*/ 1814623 h 1907261"/>
              <a:gd name="connsiteX1" fmla="*/ 448102 w 3465579"/>
              <a:gd name="connsiteY1" fmla="*/ 1862208 h 1907261"/>
              <a:gd name="connsiteX2" fmla="*/ 232849 w 3465579"/>
              <a:gd name="connsiteY2" fmla="*/ 175918 h 1907261"/>
              <a:gd name="connsiteX3" fmla="*/ 2099158 w 3465579"/>
              <a:gd name="connsiteY3" fmla="*/ 19681 h 1907261"/>
              <a:gd name="connsiteX4" fmla="*/ 2774463 w 3465579"/>
              <a:gd name="connsiteY4" fmla="*/ 359150 h 1907261"/>
              <a:gd name="connsiteX5" fmla="*/ 3465579 w 3465579"/>
              <a:gd name="connsiteY5" fmla="*/ 316620 h 1907261"/>
              <a:gd name="connsiteX6" fmla="*/ 2944583 w 3465579"/>
              <a:gd name="connsiteY6" fmla="*/ 986470 h 1907261"/>
              <a:gd name="connsiteX7" fmla="*/ 2341737 w 3465579"/>
              <a:gd name="connsiteY7" fmla="*/ 1814623 h 1907261"/>
              <a:gd name="connsiteX0" fmla="*/ 2285054 w 3408896"/>
              <a:gd name="connsiteY0" fmla="*/ 1814623 h 1954348"/>
              <a:gd name="connsiteX1" fmla="*/ 391419 w 3408896"/>
              <a:gd name="connsiteY1" fmla="*/ 1862208 h 1954348"/>
              <a:gd name="connsiteX2" fmla="*/ 176166 w 3408896"/>
              <a:gd name="connsiteY2" fmla="*/ 175918 h 1954348"/>
              <a:gd name="connsiteX3" fmla="*/ 2042475 w 3408896"/>
              <a:gd name="connsiteY3" fmla="*/ 19681 h 1954348"/>
              <a:gd name="connsiteX4" fmla="*/ 2717780 w 3408896"/>
              <a:gd name="connsiteY4" fmla="*/ 359150 h 1954348"/>
              <a:gd name="connsiteX5" fmla="*/ 3408896 w 3408896"/>
              <a:gd name="connsiteY5" fmla="*/ 316620 h 1954348"/>
              <a:gd name="connsiteX6" fmla="*/ 2887900 w 3408896"/>
              <a:gd name="connsiteY6" fmla="*/ 986470 h 1954348"/>
              <a:gd name="connsiteX7" fmla="*/ 2285054 w 3408896"/>
              <a:gd name="connsiteY7" fmla="*/ 1814623 h 1954348"/>
              <a:gd name="connsiteX0" fmla="*/ 2587662 w 3711504"/>
              <a:gd name="connsiteY0" fmla="*/ 1843802 h 1969996"/>
              <a:gd name="connsiteX1" fmla="*/ 215562 w 3711504"/>
              <a:gd name="connsiteY1" fmla="*/ 1891387 h 1969996"/>
              <a:gd name="connsiteX2" fmla="*/ 478774 w 3711504"/>
              <a:gd name="connsiteY2" fmla="*/ 205097 h 1969996"/>
              <a:gd name="connsiteX3" fmla="*/ 2345083 w 3711504"/>
              <a:gd name="connsiteY3" fmla="*/ 48860 h 1969996"/>
              <a:gd name="connsiteX4" fmla="*/ 3020388 w 3711504"/>
              <a:gd name="connsiteY4" fmla="*/ 388329 h 1969996"/>
              <a:gd name="connsiteX5" fmla="*/ 3711504 w 3711504"/>
              <a:gd name="connsiteY5" fmla="*/ 345799 h 1969996"/>
              <a:gd name="connsiteX6" fmla="*/ 3190508 w 3711504"/>
              <a:gd name="connsiteY6" fmla="*/ 1015649 h 1969996"/>
              <a:gd name="connsiteX7" fmla="*/ 2587662 w 3711504"/>
              <a:gd name="connsiteY7" fmla="*/ 1843802 h 1969996"/>
              <a:gd name="connsiteX0" fmla="*/ 2611675 w 3735517"/>
              <a:gd name="connsiteY0" fmla="*/ 1939456 h 2141408"/>
              <a:gd name="connsiteX1" fmla="*/ 239575 w 3735517"/>
              <a:gd name="connsiteY1" fmla="*/ 1987041 h 2141408"/>
              <a:gd name="connsiteX2" fmla="*/ 322034 w 3735517"/>
              <a:gd name="connsiteY2" fmla="*/ 151895 h 2141408"/>
              <a:gd name="connsiteX3" fmla="*/ 2369096 w 3735517"/>
              <a:gd name="connsiteY3" fmla="*/ 144514 h 2141408"/>
              <a:gd name="connsiteX4" fmla="*/ 3044401 w 3735517"/>
              <a:gd name="connsiteY4" fmla="*/ 483983 h 2141408"/>
              <a:gd name="connsiteX5" fmla="*/ 3735517 w 3735517"/>
              <a:gd name="connsiteY5" fmla="*/ 441453 h 2141408"/>
              <a:gd name="connsiteX6" fmla="*/ 3214521 w 3735517"/>
              <a:gd name="connsiteY6" fmla="*/ 1111303 h 2141408"/>
              <a:gd name="connsiteX7" fmla="*/ 2611675 w 3735517"/>
              <a:gd name="connsiteY7" fmla="*/ 1939456 h 2141408"/>
              <a:gd name="connsiteX0" fmla="*/ 2601086 w 3724928"/>
              <a:gd name="connsiteY0" fmla="*/ 1920754 h 2122706"/>
              <a:gd name="connsiteX1" fmla="*/ 228986 w 3724928"/>
              <a:gd name="connsiteY1" fmla="*/ 1968339 h 2122706"/>
              <a:gd name="connsiteX2" fmla="*/ 311445 w 3724928"/>
              <a:gd name="connsiteY2" fmla="*/ 133193 h 2122706"/>
              <a:gd name="connsiteX3" fmla="*/ 2358507 w 3724928"/>
              <a:gd name="connsiteY3" fmla="*/ 125812 h 2122706"/>
              <a:gd name="connsiteX4" fmla="*/ 3033812 w 3724928"/>
              <a:gd name="connsiteY4" fmla="*/ 465281 h 2122706"/>
              <a:gd name="connsiteX5" fmla="*/ 3724928 w 3724928"/>
              <a:gd name="connsiteY5" fmla="*/ 422751 h 2122706"/>
              <a:gd name="connsiteX6" fmla="*/ 3203932 w 3724928"/>
              <a:gd name="connsiteY6" fmla="*/ 1092601 h 2122706"/>
              <a:gd name="connsiteX7" fmla="*/ 2601086 w 3724928"/>
              <a:gd name="connsiteY7" fmla="*/ 1920754 h 2122706"/>
              <a:gd name="connsiteX0" fmla="*/ 2619184 w 3743026"/>
              <a:gd name="connsiteY0" fmla="*/ 1998937 h 2200889"/>
              <a:gd name="connsiteX1" fmla="*/ 247084 w 3743026"/>
              <a:gd name="connsiteY1" fmla="*/ 2046522 h 2200889"/>
              <a:gd name="connsiteX2" fmla="*/ 329543 w 3743026"/>
              <a:gd name="connsiteY2" fmla="*/ 211376 h 2200889"/>
              <a:gd name="connsiteX3" fmla="*/ 2514828 w 3743026"/>
              <a:gd name="connsiteY3" fmla="*/ 76404 h 2200889"/>
              <a:gd name="connsiteX4" fmla="*/ 3051910 w 3743026"/>
              <a:gd name="connsiteY4" fmla="*/ 543464 h 2200889"/>
              <a:gd name="connsiteX5" fmla="*/ 3743026 w 3743026"/>
              <a:gd name="connsiteY5" fmla="*/ 500934 h 2200889"/>
              <a:gd name="connsiteX6" fmla="*/ 3222030 w 3743026"/>
              <a:gd name="connsiteY6" fmla="*/ 1170784 h 2200889"/>
              <a:gd name="connsiteX7" fmla="*/ 2619184 w 3743026"/>
              <a:gd name="connsiteY7" fmla="*/ 1998937 h 2200889"/>
              <a:gd name="connsiteX0" fmla="*/ 2619184 w 3743026"/>
              <a:gd name="connsiteY0" fmla="*/ 2020517 h 2222469"/>
              <a:gd name="connsiteX1" fmla="*/ 247084 w 3743026"/>
              <a:gd name="connsiteY1" fmla="*/ 2068102 h 2222469"/>
              <a:gd name="connsiteX2" fmla="*/ 329543 w 3743026"/>
              <a:gd name="connsiteY2" fmla="*/ 232956 h 2222469"/>
              <a:gd name="connsiteX3" fmla="*/ 2514828 w 3743026"/>
              <a:gd name="connsiteY3" fmla="*/ 97984 h 2222469"/>
              <a:gd name="connsiteX4" fmla="*/ 3051910 w 3743026"/>
              <a:gd name="connsiteY4" fmla="*/ 565044 h 2222469"/>
              <a:gd name="connsiteX5" fmla="*/ 3743026 w 3743026"/>
              <a:gd name="connsiteY5" fmla="*/ 522514 h 2222469"/>
              <a:gd name="connsiteX6" fmla="*/ 3222030 w 3743026"/>
              <a:gd name="connsiteY6" fmla="*/ 1192364 h 2222469"/>
              <a:gd name="connsiteX7" fmla="*/ 2619184 w 3743026"/>
              <a:gd name="connsiteY7" fmla="*/ 2020517 h 222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3026" h="2222469">
                <a:moveTo>
                  <a:pt x="2619184" y="2020517"/>
                </a:moveTo>
                <a:cubicBezTo>
                  <a:pt x="2123360" y="2166473"/>
                  <a:pt x="628691" y="2366029"/>
                  <a:pt x="247084" y="2068102"/>
                </a:cubicBezTo>
                <a:cubicBezTo>
                  <a:pt x="-134523" y="1770175"/>
                  <a:pt x="-48414" y="561309"/>
                  <a:pt x="329543" y="232956"/>
                </a:cubicBezTo>
                <a:cubicBezTo>
                  <a:pt x="707500" y="-95397"/>
                  <a:pt x="2071490" y="-13299"/>
                  <a:pt x="2514828" y="97984"/>
                </a:cubicBezTo>
                <a:cubicBezTo>
                  <a:pt x="2904761" y="195862"/>
                  <a:pt x="2918094" y="453531"/>
                  <a:pt x="3051910" y="565044"/>
                </a:cubicBezTo>
                <a:cubicBezTo>
                  <a:pt x="3047503" y="580863"/>
                  <a:pt x="3161780" y="577448"/>
                  <a:pt x="3743026" y="522514"/>
                </a:cubicBezTo>
                <a:cubicBezTo>
                  <a:pt x="3352359" y="967453"/>
                  <a:pt x="3219305" y="1083181"/>
                  <a:pt x="3222030" y="1192364"/>
                </a:cubicBezTo>
                <a:cubicBezTo>
                  <a:pt x="3268639" y="1622784"/>
                  <a:pt x="3115008" y="1874561"/>
                  <a:pt x="2619184" y="2020517"/>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029915" y="1178989"/>
            <a:ext cx="3207416" cy="818379"/>
          </a:xfrm>
        </p:spPr>
        <p:txBody>
          <a:bodyPr/>
          <a:lstStyle/>
          <a:p>
            <a:pPr algn="ctr"/>
            <a:r>
              <a:rPr lang="en-GB" dirty="0" smtClean="0">
                <a:effectLst>
                  <a:outerShdw blurRad="50800" dist="38100" dir="5400000" algn="t" rotWithShape="0">
                    <a:prstClr val="black">
                      <a:alpha val="40000"/>
                    </a:prstClr>
                  </a:outerShdw>
                </a:effectLst>
              </a:rPr>
              <a:t>Questions?</a:t>
            </a:r>
            <a:endParaRPr lang="en-GB" dirty="0">
              <a:effectLst>
                <a:outerShdw blurRad="50800" dist="38100" dir="5400000" algn="t" rotWithShape="0">
                  <a:prstClr val="black">
                    <a:alpha val="40000"/>
                  </a:prstClr>
                </a:outerShdw>
              </a:effectLst>
            </a:endParaRPr>
          </a:p>
        </p:txBody>
      </p:sp>
      <p:sp>
        <p:nvSpPr>
          <p:cNvPr id="4" name="TextBox 3"/>
          <p:cNvSpPr txBox="1"/>
          <p:nvPr/>
        </p:nvSpPr>
        <p:spPr>
          <a:xfrm>
            <a:off x="155863" y="6047509"/>
            <a:ext cx="869719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smtClean="0"/>
              <a:t>Code and slides available: </a:t>
            </a:r>
            <a:r>
              <a:rPr lang="en-GB" dirty="0">
                <a:hlinkClick r:id="rId3"/>
              </a:rPr>
              <a:t>https://github.com/trailmax/CQRS.Talk</a:t>
            </a:r>
            <a:endParaRPr lang="en-GB" dirty="0"/>
          </a:p>
          <a:p>
            <a:r>
              <a:rPr lang="en-GB" dirty="0" smtClean="0"/>
              <a:t>Full implementation: </a:t>
            </a:r>
            <a:r>
              <a:rPr lang="en-GB" dirty="0">
                <a:hlinkClick r:id="rId4"/>
              </a:rPr>
              <a:t>https://github.com/AMVSoftware/CQRS</a:t>
            </a:r>
            <a:r>
              <a:rPr lang="en-GB" dirty="0"/>
              <a:t> </a:t>
            </a:r>
          </a:p>
        </p:txBody>
      </p:sp>
    </p:spTree>
    <p:extLst>
      <p:ext uri="{BB962C8B-B14F-4D97-AF65-F5344CB8AC3E}">
        <p14:creationId xmlns:p14="http://schemas.microsoft.com/office/powerpoint/2010/main" val="31682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Quick Introduction into CQS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3624199"/>
          </a:xfrm>
        </p:spPr>
        <p:txBody>
          <a:bodyPr/>
          <a:lstStyle/>
          <a:p>
            <a:r>
              <a:rPr lang="en-GB" dirty="0" smtClean="0">
                <a:effectLst>
                  <a:outerShdw blurRad="50800" dist="38100" dir="5400000" algn="t" rotWithShape="0">
                    <a:prstClr val="black">
                      <a:alpha val="40000"/>
                    </a:prstClr>
                  </a:outerShdw>
                </a:effectLst>
              </a:rPr>
              <a:t>Command-Query Separation is a principle</a:t>
            </a:r>
          </a:p>
          <a:p>
            <a:r>
              <a:rPr lang="en-GB" dirty="0" smtClean="0">
                <a:effectLst>
                  <a:outerShdw blurRad="50800" dist="38100" dir="5400000" algn="t" rotWithShape="0">
                    <a:prstClr val="black">
                      <a:alpha val="40000"/>
                    </a:prstClr>
                  </a:outerShdw>
                </a:effectLst>
              </a:rPr>
              <a:t>Separate your reads from your writes</a:t>
            </a:r>
          </a:p>
          <a:p>
            <a:r>
              <a:rPr lang="en-GB" dirty="0" smtClean="0">
                <a:effectLst>
                  <a:outerShdw blurRad="50800" dist="38100" dir="5400000" algn="t" rotWithShape="0">
                    <a:prstClr val="black">
                      <a:alpha val="40000"/>
                    </a:prstClr>
                  </a:outerShdw>
                </a:effectLst>
              </a:rPr>
              <a:t>“Functions should either do something or answer something, but not both”*</a:t>
            </a:r>
          </a:p>
          <a:p>
            <a:r>
              <a:rPr lang="en-GB" dirty="0" smtClean="0">
                <a:effectLst>
                  <a:outerShdw blurRad="50800" dist="38100" dir="5400000" algn="t" rotWithShape="0">
                    <a:prstClr val="black">
                      <a:alpha val="40000"/>
                    </a:prstClr>
                  </a:outerShdw>
                </a:effectLst>
              </a:rPr>
              <a:t>Commands are for writes</a:t>
            </a:r>
          </a:p>
          <a:p>
            <a:r>
              <a:rPr lang="en-GB" dirty="0" smtClean="0">
                <a:effectLst>
                  <a:outerShdw blurRad="50800" dist="38100" dir="5400000" algn="t" rotWithShape="0">
                    <a:prstClr val="black">
                      <a:alpha val="40000"/>
                    </a:prstClr>
                  </a:outerShdw>
                </a:effectLst>
              </a:rPr>
              <a:t>Queries are for reads</a:t>
            </a:r>
          </a:p>
          <a:p>
            <a:r>
              <a:rPr lang="en-GB" dirty="0" smtClean="0">
                <a:effectLst>
                  <a:outerShdw blurRad="50800" dist="38100" dir="5400000" algn="t" rotWithShape="0">
                    <a:prstClr val="black">
                      <a:alpha val="40000"/>
                    </a:prstClr>
                  </a:outerShdw>
                </a:effectLst>
              </a:rPr>
              <a:t>Code Sample 1 – Separate Reads From Writes</a:t>
            </a:r>
          </a:p>
        </p:txBody>
      </p:sp>
      <p:sp>
        <p:nvSpPr>
          <p:cNvPr id="4" name="TextBox 3"/>
          <p:cNvSpPr txBox="1"/>
          <p:nvPr/>
        </p:nvSpPr>
        <p:spPr>
          <a:xfrm>
            <a:off x="713232" y="6126480"/>
            <a:ext cx="9637776" cy="369332"/>
          </a:xfrm>
          <a:prstGeom prst="rect">
            <a:avLst/>
          </a:prstGeom>
          <a:noFill/>
        </p:spPr>
        <p:txBody>
          <a:bodyPr wrap="square" rtlCol="0">
            <a:spAutoFit/>
          </a:bodyPr>
          <a:lstStyle/>
          <a:p>
            <a:r>
              <a:rPr lang="en-GB" dirty="0" smtClean="0">
                <a:effectLst>
                  <a:outerShdw blurRad="50800" dist="38100" dir="5400000" algn="t" rotWithShape="0">
                    <a:prstClr val="black">
                      <a:alpha val="40000"/>
                    </a:prstClr>
                  </a:outerShdw>
                </a:effectLst>
              </a:rPr>
              <a:t>* “Clean Code” by Uncle Bob Martin, 2008</a:t>
            </a:r>
          </a:p>
        </p:txBody>
      </p:sp>
    </p:spTree>
    <p:extLst>
      <p:ext uri="{BB962C8B-B14F-4D97-AF65-F5344CB8AC3E}">
        <p14:creationId xmlns:p14="http://schemas.microsoft.com/office/powerpoint/2010/main" val="20517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tile tx="0" ty="0" sx="100000" sy="90000" flip="none" algn="b"/>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Queries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1447927"/>
          </a:xfrm>
        </p:spPr>
        <p:txBody>
          <a:bodyPr/>
          <a:lstStyle/>
          <a:p>
            <a:r>
              <a:rPr lang="en-GB" dirty="0" smtClean="0">
                <a:effectLst>
                  <a:outerShdw blurRad="50800" dist="38100" dir="5400000" algn="t" rotWithShape="0">
                    <a:prstClr val="black">
                      <a:alpha val="40000"/>
                    </a:prstClr>
                  </a:outerShdw>
                </a:effectLst>
              </a:rPr>
              <a:t>Queries can be run multiple times without side effects</a:t>
            </a:r>
          </a:p>
          <a:p>
            <a:r>
              <a:rPr lang="en-GB" dirty="0" smtClean="0">
                <a:effectLst>
                  <a:outerShdw blurRad="50800" dist="38100" dir="5400000" algn="t" rotWithShape="0">
                    <a:prstClr val="black">
                      <a:alpha val="40000"/>
                    </a:prstClr>
                  </a:outerShdw>
                </a:effectLst>
              </a:rPr>
              <a:t>Queries do not change state of the system</a:t>
            </a:r>
          </a:p>
        </p:txBody>
      </p:sp>
      <p:sp>
        <p:nvSpPr>
          <p:cNvPr id="4" name="Title 1"/>
          <p:cNvSpPr txBox="1">
            <a:spLocks/>
          </p:cNvSpPr>
          <p:nvPr/>
        </p:nvSpPr>
        <p:spPr>
          <a:xfrm>
            <a:off x="838200" y="32735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effectLst>
                  <a:outerShdw blurRad="50800" dist="38100" dir="5400000" algn="t" rotWithShape="0">
                    <a:prstClr val="black">
                      <a:alpha val="40000"/>
                    </a:prstClr>
                  </a:outerShdw>
                </a:effectLst>
              </a:rPr>
              <a:t>Commands</a:t>
            </a:r>
            <a:endParaRPr lang="en-GB" dirty="0">
              <a:effectLst>
                <a:outerShdw blurRad="50800" dist="38100" dir="5400000" algn="t" rotWithShape="0">
                  <a:prstClr val="black">
                    <a:alpha val="40000"/>
                  </a:prstClr>
                </a:outerShdw>
              </a:effectLst>
            </a:endParaRPr>
          </a:p>
        </p:txBody>
      </p:sp>
      <p:sp>
        <p:nvSpPr>
          <p:cNvPr id="5" name="Content Placeholder 2"/>
          <p:cNvSpPr txBox="1">
            <a:spLocks/>
          </p:cNvSpPr>
          <p:nvPr/>
        </p:nvSpPr>
        <p:spPr>
          <a:xfrm>
            <a:off x="838200" y="4599115"/>
            <a:ext cx="10515600" cy="1447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ln w="12700">
                  <a:solidFill>
                    <a:schemeClr val="tx1">
                      <a:lumMod val="95000"/>
                      <a:lumOff val="5000"/>
                    </a:schemeClr>
                  </a:solidFill>
                </a:ln>
                <a:effectLst>
                  <a:outerShdw blurRad="50800" dist="38100" dir="5400000" algn="t" rotWithShape="0">
                    <a:prstClr val="black">
                      <a:alpha val="40000"/>
                    </a:prstClr>
                  </a:outerShdw>
                </a:effectLst>
              </a:rPr>
              <a:t>Commands are changing state of the system</a:t>
            </a:r>
          </a:p>
          <a:p>
            <a:r>
              <a:rPr lang="en-GB" dirty="0" smtClean="0">
                <a:ln w="12700">
                  <a:solidFill>
                    <a:schemeClr val="tx1">
                      <a:lumMod val="95000"/>
                      <a:lumOff val="5000"/>
                    </a:schemeClr>
                  </a:solidFill>
                </a:ln>
                <a:effectLst>
                  <a:outerShdw blurRad="50800" dist="38100" dir="5400000" algn="t" rotWithShape="0">
                    <a:prstClr val="black">
                      <a:alpha val="40000"/>
                    </a:prstClr>
                  </a:outerShdw>
                </a:effectLst>
              </a:rPr>
              <a:t>Commands can initiate interaction of the system with other systems (send email, etc.)</a:t>
            </a:r>
            <a:endParaRPr lang="en-GB" dirty="0">
              <a:ln w="12700">
                <a:solidFill>
                  <a:schemeClr val="tx1">
                    <a:lumMod val="95000"/>
                    <a:lumOff val="5000"/>
                  </a:schemeClr>
                </a:solidFill>
              </a:ln>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65058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CQRS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3829740"/>
          </a:xfrm>
        </p:spPr>
        <p:txBody>
          <a:bodyPr/>
          <a:lstStyle/>
          <a:p>
            <a:r>
              <a:rPr lang="en-GB" dirty="0" smtClean="0">
                <a:effectLst>
                  <a:outerShdw blurRad="50800" dist="38100" dir="5400000" algn="t" rotWithShape="0">
                    <a:prstClr val="black">
                      <a:alpha val="40000"/>
                    </a:prstClr>
                  </a:outerShdw>
                </a:effectLst>
              </a:rPr>
              <a:t>Command-Query Responsibility Segregation – a pattern</a:t>
            </a:r>
          </a:p>
          <a:p>
            <a:r>
              <a:rPr lang="en-GB" dirty="0" smtClean="0">
                <a:effectLst>
                  <a:outerShdw blurRad="50800" dist="38100" dir="5400000" algn="t" rotWithShape="0">
                    <a:prstClr val="black">
                      <a:alpha val="40000"/>
                    </a:prstClr>
                  </a:outerShdw>
                </a:effectLst>
              </a:rPr>
              <a:t>Pattern at the object granularity: different objects (classes) are handling commands and queries</a:t>
            </a:r>
          </a:p>
          <a:p>
            <a:r>
              <a:rPr lang="en-GB" dirty="0" smtClean="0">
                <a:effectLst>
                  <a:outerShdw blurRad="50800" dist="38100" dir="5400000" algn="t" rotWithShape="0">
                    <a:prstClr val="black">
                      <a:alpha val="40000"/>
                    </a:prstClr>
                  </a:outerShdw>
                </a:effectLst>
              </a:rPr>
              <a:t>CQS puts commands and queries into different </a:t>
            </a:r>
            <a:r>
              <a:rPr lang="en-GB" i="1" dirty="0" smtClean="0">
                <a:effectLst>
                  <a:outerShdw blurRad="50800" dist="38100" dir="5400000" algn="t" rotWithShape="0">
                    <a:prstClr val="black">
                      <a:alpha val="40000"/>
                    </a:prstClr>
                  </a:outerShdw>
                </a:effectLst>
              </a:rPr>
              <a:t>methods</a:t>
            </a:r>
            <a:r>
              <a:rPr lang="en-GB" dirty="0" smtClean="0">
                <a:effectLst>
                  <a:outerShdw blurRad="50800" dist="38100" dir="5400000" algn="t" rotWithShape="0">
                    <a:prstClr val="black">
                      <a:alpha val="40000"/>
                    </a:prstClr>
                  </a:outerShdw>
                </a:effectLst>
              </a:rPr>
              <a:t> within a type</a:t>
            </a:r>
          </a:p>
          <a:p>
            <a:r>
              <a:rPr lang="en-GB" dirty="0" smtClean="0">
                <a:effectLst>
                  <a:outerShdw blurRad="50800" dist="38100" dir="5400000" algn="t" rotWithShape="0">
                    <a:prstClr val="black">
                      <a:alpha val="40000"/>
                    </a:prstClr>
                  </a:outerShdw>
                </a:effectLst>
              </a:rPr>
              <a:t>CQRS puts commands and queries into different objects*</a:t>
            </a:r>
          </a:p>
          <a:p>
            <a:r>
              <a:rPr lang="en-GB" dirty="0" smtClean="0">
                <a:effectLst>
                  <a:outerShdw blurRad="50800" dist="38100" dir="5400000" algn="t" rotWithShape="0">
                    <a:prstClr val="black">
                      <a:alpha val="40000"/>
                    </a:prstClr>
                  </a:outerShdw>
                </a:effectLst>
              </a:rPr>
              <a:t>Code Sample 2 – Basic CQRS</a:t>
            </a:r>
            <a:endParaRPr lang="en-GB" dirty="0">
              <a:effectLst>
                <a:outerShdw blurRad="50800" dist="38100" dir="5400000" algn="t" rotWithShape="0">
                  <a:prstClr val="black">
                    <a:alpha val="40000"/>
                  </a:prstClr>
                </a:outerShdw>
              </a:effectLst>
            </a:endParaRPr>
          </a:p>
        </p:txBody>
      </p:sp>
      <p:sp>
        <p:nvSpPr>
          <p:cNvPr id="4" name="TextBox 3"/>
          <p:cNvSpPr txBox="1"/>
          <p:nvPr/>
        </p:nvSpPr>
        <p:spPr>
          <a:xfrm>
            <a:off x="838200" y="5963478"/>
            <a:ext cx="8743122" cy="369332"/>
          </a:xfrm>
          <a:prstGeom prst="rect">
            <a:avLst/>
          </a:prstGeom>
          <a:noFill/>
        </p:spPr>
        <p:txBody>
          <a:bodyPr wrap="square" rtlCol="0">
            <a:spAutoFit/>
          </a:bodyPr>
          <a:lstStyle/>
          <a:p>
            <a:r>
              <a:rPr lang="en-GB" dirty="0" smtClean="0"/>
              <a:t>* From http://cqrs.nu/Faq/command-query-responsibility-segregation</a:t>
            </a:r>
            <a:endParaRPr lang="en-GB" dirty="0"/>
          </a:p>
        </p:txBody>
      </p:sp>
    </p:spTree>
    <p:extLst>
      <p:ext uri="{BB962C8B-B14F-4D97-AF65-F5344CB8AC3E}">
        <p14:creationId xmlns:p14="http://schemas.microsoft.com/office/powerpoint/2010/main" val="329902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660" y="206100"/>
            <a:ext cx="9594574" cy="310736"/>
          </a:xfrm>
        </p:spPr>
        <p:txBody>
          <a:bodyPr>
            <a:normAutofit fontScale="90000"/>
          </a:bodyPr>
          <a:lstStyle/>
          <a:p>
            <a:r>
              <a:rPr lang="en-GB" dirty="0" smtClean="0"/>
              <a:t>Typical CRUD Application</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3930" y="706874"/>
            <a:ext cx="9183756" cy="5882217"/>
          </a:xfrm>
          <a:prstGeom prst="rect">
            <a:avLst/>
          </a:prstGeom>
        </p:spPr>
      </p:pic>
      <p:sp>
        <p:nvSpPr>
          <p:cNvPr id="4" name="TextBox 3"/>
          <p:cNvSpPr txBox="1"/>
          <p:nvPr/>
        </p:nvSpPr>
        <p:spPr>
          <a:xfrm>
            <a:off x="82826" y="6250537"/>
            <a:ext cx="6132443" cy="338554"/>
          </a:xfrm>
          <a:prstGeom prst="rect">
            <a:avLst/>
          </a:prstGeom>
          <a:noFill/>
        </p:spPr>
        <p:txBody>
          <a:bodyPr wrap="square" rtlCol="0">
            <a:spAutoFit/>
          </a:bodyPr>
          <a:lstStyle/>
          <a:p>
            <a:r>
              <a:rPr lang="en-GB" sz="1600" dirty="0" smtClean="0"/>
              <a:t>Image from http://martinfowler.com/bliki/CQRS.html</a:t>
            </a:r>
            <a:endParaRPr lang="en-GB" sz="1600" dirty="0"/>
          </a:p>
        </p:txBody>
      </p:sp>
    </p:spTree>
    <p:extLst>
      <p:ext uri="{BB962C8B-B14F-4D97-AF65-F5344CB8AC3E}">
        <p14:creationId xmlns:p14="http://schemas.microsoft.com/office/powerpoint/2010/main" val="197864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826" y="106709"/>
            <a:ext cx="8524461" cy="509518"/>
          </a:xfrm>
        </p:spPr>
        <p:txBody>
          <a:bodyPr>
            <a:normAutofit fontScale="90000"/>
          </a:bodyPr>
          <a:lstStyle/>
          <a:p>
            <a:r>
              <a:rPr lang="en-GB" dirty="0" smtClean="0"/>
              <a:t>Same application with CQRS applied</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7906" y="616227"/>
            <a:ext cx="8242070" cy="6003642"/>
          </a:xfrm>
          <a:prstGeom prst="rect">
            <a:avLst/>
          </a:prstGeom>
        </p:spPr>
      </p:pic>
      <p:sp>
        <p:nvSpPr>
          <p:cNvPr id="5" name="TextBox 4"/>
          <p:cNvSpPr txBox="1"/>
          <p:nvPr/>
        </p:nvSpPr>
        <p:spPr>
          <a:xfrm>
            <a:off x="82826" y="6250537"/>
            <a:ext cx="6132443" cy="338554"/>
          </a:xfrm>
          <a:prstGeom prst="rect">
            <a:avLst/>
          </a:prstGeom>
          <a:noFill/>
        </p:spPr>
        <p:txBody>
          <a:bodyPr wrap="square" rtlCol="0">
            <a:spAutoFit/>
          </a:bodyPr>
          <a:lstStyle/>
          <a:p>
            <a:r>
              <a:rPr lang="en-GB" sz="1600" dirty="0" smtClean="0"/>
              <a:t>Image from http://martinfowler.com/bliki/CQRS.html</a:t>
            </a:r>
            <a:endParaRPr lang="en-GB" sz="1600" dirty="0"/>
          </a:p>
        </p:txBody>
      </p:sp>
    </p:spTree>
    <p:extLst>
      <p:ext uri="{BB962C8B-B14F-4D97-AF65-F5344CB8AC3E}">
        <p14:creationId xmlns:p14="http://schemas.microsoft.com/office/powerpoint/2010/main" val="3178576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Model Separation in CQRS</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p:txBody>
          <a:bodyPr/>
          <a:lstStyle/>
          <a:p>
            <a:r>
              <a:rPr lang="en-GB" dirty="0" smtClean="0">
                <a:effectLst>
                  <a:outerShdw blurRad="50800" dist="38100" dir="5400000" algn="t" rotWithShape="0">
                    <a:prstClr val="black">
                      <a:alpha val="40000"/>
                    </a:prstClr>
                  </a:outerShdw>
                </a:effectLst>
              </a:rPr>
              <a:t>Often CQRS means different storage mechanisms for reads and writes: write to one table, read from another database</a:t>
            </a:r>
          </a:p>
          <a:p>
            <a:r>
              <a:rPr lang="en-GB" dirty="0" smtClean="0">
                <a:effectLst>
                  <a:outerShdw blurRad="50800" dist="38100" dir="5400000" algn="t" rotWithShape="0">
                    <a:prstClr val="black">
                      <a:alpha val="40000"/>
                    </a:prstClr>
                  </a:outerShdw>
                </a:effectLst>
              </a:rPr>
              <a:t>This means that you need some process that does </a:t>
            </a:r>
            <a:r>
              <a:rPr lang="en-GB" dirty="0" err="1" smtClean="0">
                <a:effectLst>
                  <a:outerShdw blurRad="50800" dist="38100" dir="5400000" algn="t" rotWithShape="0">
                    <a:prstClr val="black">
                      <a:alpha val="40000"/>
                    </a:prstClr>
                  </a:outerShdw>
                </a:effectLst>
              </a:rPr>
              <a:t>denormalisation</a:t>
            </a:r>
            <a:r>
              <a:rPr lang="en-GB" dirty="0" smtClean="0">
                <a:effectLst>
                  <a:outerShdw blurRad="50800" dist="38100" dir="5400000" algn="t" rotWithShape="0">
                    <a:prstClr val="black">
                      <a:alpha val="40000"/>
                    </a:prstClr>
                  </a:outerShdw>
                </a:effectLst>
              </a:rPr>
              <a:t> from write model to a read-model</a:t>
            </a:r>
          </a:p>
          <a:p>
            <a:r>
              <a:rPr lang="en-GB" dirty="0" smtClean="0">
                <a:effectLst>
                  <a:outerShdw blurRad="50800" dist="38100" dir="5400000" algn="t" rotWithShape="0">
                    <a:prstClr val="black">
                      <a:alpha val="40000"/>
                    </a:prstClr>
                  </a:outerShdw>
                </a:effectLst>
              </a:rPr>
              <a:t>Data in read-model is somewhat stale</a:t>
            </a:r>
          </a:p>
          <a:p>
            <a:r>
              <a:rPr lang="en-GB" dirty="0" smtClean="0">
                <a:effectLst>
                  <a:outerShdw blurRad="50800" dist="38100" dir="5400000" algn="t" rotWithShape="0">
                    <a:prstClr val="black">
                      <a:alpha val="40000"/>
                    </a:prstClr>
                  </a:outerShdw>
                </a:effectLst>
              </a:rPr>
              <a:t>You don’t have to do this – this is optional</a:t>
            </a:r>
          </a:p>
          <a:p>
            <a:endParaRPr lang="en-GB" dirty="0" smtClean="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2900993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4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50800" dist="38100" dir="5400000" algn="t" rotWithShape="0">
                    <a:prstClr val="black">
                      <a:alpha val="40000"/>
                    </a:prstClr>
                  </a:outerShdw>
                </a:effectLst>
              </a:rPr>
              <a:t>Separate Read Model</a:t>
            </a:r>
            <a:endParaRPr lang="en-GB" dirty="0">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838200" y="1825625"/>
            <a:ext cx="10515600" cy="4147792"/>
          </a:xfrm>
        </p:spPr>
        <p:txBody>
          <a:bodyPr/>
          <a:lstStyle/>
          <a:p>
            <a:r>
              <a:rPr lang="en-GB" dirty="0" smtClean="0">
                <a:effectLst>
                  <a:outerShdw blurRad="50800" dist="38100" dir="5400000" algn="t" rotWithShape="0">
                    <a:prstClr val="black">
                      <a:alpha val="40000"/>
                    </a:prstClr>
                  </a:outerShdw>
                </a:effectLst>
              </a:rPr>
              <a:t>Allows to scale read and write sides separately.</a:t>
            </a:r>
          </a:p>
          <a:p>
            <a:r>
              <a:rPr lang="en-GB" dirty="0" smtClean="0">
                <a:effectLst>
                  <a:outerShdw blurRad="50800" dist="38100" dir="5400000" algn="t" rotWithShape="0">
                    <a:prstClr val="black">
                      <a:alpha val="40000"/>
                    </a:prstClr>
                  </a:outerShdw>
                </a:effectLst>
              </a:rPr>
              <a:t>Usually </a:t>
            </a:r>
            <a:r>
              <a:rPr lang="en-GB" dirty="0" err="1" smtClean="0">
                <a:effectLst>
                  <a:outerShdw blurRad="50800" dist="38100" dir="5400000" algn="t" rotWithShape="0">
                    <a:prstClr val="black">
                      <a:alpha val="40000"/>
                    </a:prstClr>
                  </a:outerShdw>
                </a:effectLst>
              </a:rPr>
              <a:t>denormalised</a:t>
            </a:r>
            <a:r>
              <a:rPr lang="en-GB" dirty="0" smtClean="0">
                <a:effectLst>
                  <a:outerShdw blurRad="50800" dist="38100" dir="5400000" algn="t" rotWithShape="0">
                    <a:prstClr val="black">
                      <a:alpha val="40000"/>
                    </a:prstClr>
                  </a:outerShdw>
                </a:effectLst>
              </a:rPr>
              <a:t> data is for performance</a:t>
            </a:r>
          </a:p>
          <a:p>
            <a:r>
              <a:rPr lang="en-GB" dirty="0" smtClean="0">
                <a:effectLst>
                  <a:outerShdw blurRad="50800" dist="38100" dir="5400000" algn="t" rotWithShape="0">
                    <a:prstClr val="black">
                      <a:alpha val="40000"/>
                    </a:prstClr>
                  </a:outerShdw>
                </a:effectLst>
              </a:rPr>
              <a:t>Code Sample 3 – SQL Queries</a:t>
            </a:r>
          </a:p>
          <a:p>
            <a:r>
              <a:rPr lang="en-GB" dirty="0" smtClean="0">
                <a:effectLst>
                  <a:outerShdw blurRad="50800" dist="38100" dir="5400000" algn="t" rotWithShape="0">
                    <a:prstClr val="black">
                      <a:alpha val="40000"/>
                    </a:prstClr>
                  </a:outerShdw>
                </a:effectLst>
              </a:rPr>
              <a:t>Storage mechanisms can be different: it is easier to write to NoSQL, but SQL database is best for reporting*</a:t>
            </a:r>
          </a:p>
          <a:p>
            <a:r>
              <a:rPr lang="en-GB" dirty="0" smtClean="0">
                <a:effectLst>
                  <a:outerShdw blurRad="50800" dist="38100" dir="5400000" algn="t" rotWithShape="0">
                    <a:prstClr val="black">
                      <a:alpha val="40000"/>
                    </a:prstClr>
                  </a:outerShdw>
                </a:effectLst>
              </a:rPr>
              <a:t>Usually </a:t>
            </a:r>
            <a:r>
              <a:rPr lang="en-GB" dirty="0">
                <a:effectLst>
                  <a:outerShdw blurRad="50800" dist="38100" dir="5400000" algn="t" rotWithShape="0">
                    <a:prstClr val="black">
                      <a:alpha val="40000"/>
                    </a:prstClr>
                  </a:outerShdw>
                </a:effectLst>
              </a:rPr>
              <a:t>there's enough overlap between the command and query sides that sharing a model is </a:t>
            </a:r>
            <a:r>
              <a:rPr lang="en-GB" dirty="0" smtClean="0">
                <a:effectLst>
                  <a:outerShdw blurRad="50800" dist="38100" dir="5400000" algn="t" rotWithShape="0">
                    <a:prstClr val="black">
                      <a:alpha val="40000"/>
                    </a:prstClr>
                  </a:outerShdw>
                </a:effectLst>
              </a:rPr>
              <a:t>easier</a:t>
            </a:r>
          </a:p>
        </p:txBody>
      </p:sp>
      <p:sp>
        <p:nvSpPr>
          <p:cNvPr id="4" name="TextBox 3"/>
          <p:cNvSpPr txBox="1"/>
          <p:nvPr/>
        </p:nvSpPr>
        <p:spPr>
          <a:xfrm>
            <a:off x="516835" y="6192078"/>
            <a:ext cx="9650895" cy="369332"/>
          </a:xfrm>
          <a:prstGeom prst="rect">
            <a:avLst/>
          </a:prstGeom>
          <a:noFill/>
        </p:spPr>
        <p:txBody>
          <a:bodyPr wrap="square" rtlCol="0">
            <a:spAutoFit/>
          </a:bodyPr>
          <a:lstStyle/>
          <a:p>
            <a:r>
              <a:rPr lang="en-GB" dirty="0" smtClean="0"/>
              <a:t>* See Reporting Database: http://martinfowler.com/bliki/ReportingDatabase.html</a:t>
            </a:r>
            <a:endParaRPr lang="en-GB" dirty="0"/>
          </a:p>
        </p:txBody>
      </p:sp>
    </p:spTree>
    <p:extLst>
      <p:ext uri="{BB962C8B-B14F-4D97-AF65-F5344CB8AC3E}">
        <p14:creationId xmlns:p14="http://schemas.microsoft.com/office/powerpoint/2010/main" val="1328648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7473</TotalTime>
  <Words>2211</Words>
  <Application>Microsoft Office PowerPoint</Application>
  <PresentationFormat>Widescreen</PresentationFormat>
  <Paragraphs>174</Paragraphs>
  <Slides>22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Trebuchet MS</vt:lpstr>
      <vt:lpstr>Wingdings</vt:lpstr>
      <vt:lpstr>Office Theme</vt:lpstr>
      <vt:lpstr>CQRS</vt:lpstr>
      <vt:lpstr>PowerPoint Presentation</vt:lpstr>
      <vt:lpstr>Quick Introduction into CQS</vt:lpstr>
      <vt:lpstr>Queries</vt:lpstr>
      <vt:lpstr>CQRS</vt:lpstr>
      <vt:lpstr>Typical CRUD Application</vt:lpstr>
      <vt:lpstr>Same application with CQRS applied</vt:lpstr>
      <vt:lpstr>Model Separation in CQRS</vt:lpstr>
      <vt:lpstr>Separate Read Model</vt:lpstr>
      <vt:lpstr>CQRS vs. DDD vs. Event Sourcing</vt:lpstr>
      <vt:lpstr>Refactoring Time:  Repository vs Queries</vt:lpstr>
      <vt:lpstr>SOLID: Queries</vt:lpstr>
      <vt:lpstr>PowerPoint Presentation</vt:lpstr>
      <vt:lpstr>PowerPoint Presentation</vt:lpstr>
      <vt:lpstr>PowerPoint Presentation</vt:lpstr>
      <vt:lpstr>PowerPoint Presentation</vt:lpstr>
      <vt:lpstr>A lot of work, no gain! What is the point?</vt:lpstr>
      <vt:lpstr>Separate Handlers</vt:lpstr>
      <vt:lpstr>Decorator</vt:lpstr>
      <vt:lpstr>Decorator in CQRS</vt:lpstr>
      <vt:lpstr>References</vt:lpstr>
      <vt:lpstr>Questions?</vt:lpstr>
    </vt:vector>
  </TitlesOfParts>
  <Company>Computer Planet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Vasilyev</dc:creator>
  <cp:lastModifiedBy>Max Vasilyev</cp:lastModifiedBy>
  <cp:revision>215</cp:revision>
  <dcterms:created xsi:type="dcterms:W3CDTF">2015-09-13T22:12:45Z</dcterms:created>
  <dcterms:modified xsi:type="dcterms:W3CDTF">2016-05-11T12:42:47Z</dcterms:modified>
</cp:coreProperties>
</file>